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62" r:id="rId3"/>
    <p:sldId id="269" r:id="rId4"/>
    <p:sldId id="263" r:id="rId5"/>
    <p:sldId id="264" r:id="rId6"/>
    <p:sldId id="265" r:id="rId7"/>
    <p:sldId id="266" r:id="rId8"/>
    <p:sldId id="267" r:id="rId9"/>
    <p:sldId id="270"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6" d="100"/>
          <a:sy n="106" d="100"/>
        </p:scale>
        <p:origin x="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90F4914-74DC-B44F-98B8-2B03927B720B}" type="datetimeFigureOut">
              <a:rPr lang="en-US" smtClean="0"/>
              <a:t>12/5/2019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03549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90F4914-74DC-B44F-98B8-2B03927B720B}" type="datetimeFigureOut">
              <a:rPr lang="en-US" smtClean="0"/>
              <a:t>12/5/2019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245708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90F4914-74DC-B44F-98B8-2B03927B720B}" type="datetimeFigureOut">
              <a:rPr lang="en-US" smtClean="0"/>
              <a:t>12/5/2019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1017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90F4914-74DC-B44F-98B8-2B03927B720B}" type="datetimeFigureOut">
              <a:rPr lang="en-US" smtClean="0"/>
              <a:t>12/5/2019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98329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90F4914-74DC-B44F-98B8-2B03927B720B}" type="datetimeFigureOut">
              <a:rPr lang="en-US" smtClean="0"/>
              <a:t>12/5/2019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72085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90F4914-74DC-B44F-98B8-2B03927B720B}" type="datetimeFigureOut">
              <a:rPr lang="en-US" smtClean="0"/>
              <a:t>12/5/2019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98884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90F4914-74DC-B44F-98B8-2B03927B720B}" type="datetimeFigureOut">
              <a:rPr lang="en-US" smtClean="0"/>
              <a:t>12/5/2019</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263810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90F4914-74DC-B44F-98B8-2B03927B720B}" type="datetimeFigureOut">
              <a:rPr lang="en-US" smtClean="0"/>
              <a:t>12/5/2019</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50561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90F4914-74DC-B44F-98B8-2B03927B720B}" type="datetimeFigureOut">
              <a:rPr lang="en-US" smtClean="0"/>
              <a:t>12/5/2019</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6907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90F4914-74DC-B44F-98B8-2B03927B720B}" type="datetimeFigureOut">
              <a:rPr lang="en-US" smtClean="0"/>
              <a:t>12/5/2019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408269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90F4914-74DC-B44F-98B8-2B03927B720B}" type="datetimeFigureOut">
              <a:rPr lang="en-US" smtClean="0"/>
              <a:t>12/5/2019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6677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4914-74DC-B44F-98B8-2B03927B720B}" type="datetimeFigureOut">
              <a:rPr lang="en-US" smtClean="0"/>
              <a:t>12/5/2019</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EF1DD-5442-B74F-8B40-17CDFA2B8E65}" type="slidenum">
              <a:rPr lang="en-US" smtClean="0"/>
              <a:t>‹#›</a:t>
            </a:fld>
            <a:endParaRPr lang="en-US"/>
          </a:p>
        </p:txBody>
      </p:sp>
    </p:spTree>
    <p:extLst>
      <p:ext uri="{BB962C8B-B14F-4D97-AF65-F5344CB8AC3E}">
        <p14:creationId xmlns:p14="http://schemas.microsoft.com/office/powerpoint/2010/main" val="210028317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9">
            <a:extLst>
              <a:ext uri="{FF2B5EF4-FFF2-40B4-BE49-F238E27FC236}">
                <a16:creationId xmlns="" xmlns:a16="http://schemas.microsoft.com/office/drawing/2014/main" id="{DE92A8BB-07B9-40DB-984F-2CB1A2535B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1">
            <a:extLst>
              <a:ext uri="{FF2B5EF4-FFF2-40B4-BE49-F238E27FC236}">
                <a16:creationId xmlns="" xmlns:a16="http://schemas.microsoft.com/office/drawing/2014/main" id="{2CDDB745-6C26-4B79-9EF2-08E3E4AB9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16">
            <a:extLst>
              <a:ext uri="{FF2B5EF4-FFF2-40B4-BE49-F238E27FC236}">
                <a16:creationId xmlns="" xmlns:a16="http://schemas.microsoft.com/office/drawing/2014/main" id="{80B3FE6C-0A59-4114-88CB-3C3172D6AF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4" name="Picture 3" descr="A screenshot of a cell phone&#10;&#10;Description automatically generated">
            <a:extLst>
              <a:ext uri="{FF2B5EF4-FFF2-40B4-BE49-F238E27FC236}">
                <a16:creationId xmlns="" xmlns:a16="http://schemas.microsoft.com/office/drawing/2014/main" id="{534E3F1E-3A21-A844-B373-69509B7AD727}"/>
              </a:ext>
            </a:extLst>
          </p:cNvPr>
          <p:cNvPicPr/>
          <p:nvPr/>
        </p:nvPicPr>
        <p:blipFill>
          <a:blip r:embed="rId2">
            <a:extLst>
              <a:ext uri="{28A0092B-C50C-407E-A947-70E740481C1C}">
                <a14:useLocalDpi xmlns:a14="http://schemas.microsoft.com/office/drawing/2010/main" val="0"/>
              </a:ext>
            </a:extLst>
          </a:blip>
          <a:stretch>
            <a:fillRect/>
          </a:stretch>
        </p:blipFill>
        <p:spPr>
          <a:xfrm>
            <a:off x="1305162" y="1080267"/>
            <a:ext cx="9150807" cy="1487006"/>
          </a:xfrm>
          <a:prstGeom prst="rect">
            <a:avLst/>
          </a:prstGeom>
          <a:effectLst/>
        </p:spPr>
      </p:pic>
      <p:sp>
        <p:nvSpPr>
          <p:cNvPr id="36" name="Freeform: Shape 25">
            <a:extLst>
              <a:ext uri="{FF2B5EF4-FFF2-40B4-BE49-F238E27FC236}">
                <a16:creationId xmlns="" xmlns:a16="http://schemas.microsoft.com/office/drawing/2014/main" id="{DDA3A238-516A-4076-B3C2-230D913508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136999"/>
            <a:ext cx="12191696"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0D2B7720-20A0-C047-832B-288F710B3251}"/>
              </a:ext>
            </a:extLst>
          </p:cNvPr>
          <p:cNvSpPr>
            <a:spLocks noGrp="1"/>
          </p:cNvSpPr>
          <p:nvPr>
            <p:ph type="ctrTitle"/>
          </p:nvPr>
        </p:nvSpPr>
        <p:spPr>
          <a:xfrm>
            <a:off x="998219" y="5704276"/>
            <a:ext cx="9439592" cy="664415"/>
          </a:xfrm>
        </p:spPr>
        <p:txBody>
          <a:bodyPr>
            <a:normAutofit/>
          </a:bodyPr>
          <a:lstStyle/>
          <a:p>
            <a:r>
              <a:rPr lang="el-GR" sz="1200" b="1" dirty="0" smtClean="0">
                <a:solidFill>
                  <a:srgbClr val="EBEBEB"/>
                </a:solidFill>
                <a:latin typeface="Constantia" panose="02030602050306030303" pitchFamily="18" charset="0"/>
              </a:rPr>
              <a:t>Νεκταρία Αποστολάκη,</a:t>
            </a:r>
            <a:br>
              <a:rPr lang="el-GR" sz="1200" b="1" dirty="0" smtClean="0">
                <a:solidFill>
                  <a:srgbClr val="EBEBEB"/>
                </a:solidFill>
                <a:latin typeface="Constantia" panose="02030602050306030303" pitchFamily="18" charset="0"/>
              </a:rPr>
            </a:br>
            <a:r>
              <a:rPr lang="el-GR" sz="1200" b="1" dirty="0" smtClean="0">
                <a:solidFill>
                  <a:srgbClr val="EBEBEB"/>
                </a:solidFill>
                <a:latin typeface="Constantia" panose="02030602050306030303" pitchFamily="18" charset="0"/>
              </a:rPr>
              <a:t>Υπεύθυνη Έργου, Στέλεχος της Ε.Σ.Α.μεΑ.</a:t>
            </a:r>
            <a:r>
              <a:rPr lang="el-GR" sz="1200" b="1" dirty="0">
                <a:solidFill>
                  <a:srgbClr val="EBEBEB"/>
                </a:solidFill>
                <a:latin typeface="Constantia" panose="02030602050306030303" pitchFamily="18" charset="0"/>
              </a:rPr>
              <a:t/>
            </a:r>
            <a:br>
              <a:rPr lang="el-GR" sz="1200" b="1" dirty="0">
                <a:solidFill>
                  <a:srgbClr val="EBEBEB"/>
                </a:solidFill>
                <a:latin typeface="Constantia" panose="02030602050306030303" pitchFamily="18" charset="0"/>
              </a:rPr>
            </a:br>
            <a:endParaRPr lang="en-US" sz="1200" b="1" dirty="0">
              <a:solidFill>
                <a:srgbClr val="EBEBEB"/>
              </a:solidFill>
              <a:latin typeface="Constantia" panose="02030602050306030303" pitchFamily="18" charset="0"/>
            </a:endParaRPr>
          </a:p>
        </p:txBody>
      </p:sp>
      <p:sp>
        <p:nvSpPr>
          <p:cNvPr id="3" name="Subtitle 2">
            <a:extLst>
              <a:ext uri="{FF2B5EF4-FFF2-40B4-BE49-F238E27FC236}">
                <a16:creationId xmlns="" xmlns:a16="http://schemas.microsoft.com/office/drawing/2014/main" id="{89BE8D55-FAC3-374D-BF26-50DEECCCBE2E}"/>
              </a:ext>
            </a:extLst>
          </p:cNvPr>
          <p:cNvSpPr>
            <a:spLocks noGrp="1"/>
          </p:cNvSpPr>
          <p:nvPr>
            <p:ph type="subTitle" idx="1"/>
          </p:nvPr>
        </p:nvSpPr>
        <p:spPr>
          <a:xfrm>
            <a:off x="543208" y="4280004"/>
            <a:ext cx="9894603" cy="1424274"/>
          </a:xfrm>
        </p:spPr>
        <p:txBody>
          <a:bodyPr>
            <a:normAutofit/>
          </a:bodyPr>
          <a:lstStyle/>
          <a:p>
            <a:pPr>
              <a:lnSpc>
                <a:spcPct val="90000"/>
              </a:lnSpc>
            </a:pPr>
            <a:r>
              <a:rPr lang="el-GR" sz="1400" b="1" dirty="0" smtClean="0">
                <a:solidFill>
                  <a:schemeClr val="accent6">
                    <a:lumMod val="40000"/>
                    <a:lumOff val="60000"/>
                  </a:schemeClr>
                </a:solidFill>
                <a:latin typeface="Book Antiqua" panose="02040602050305030304" pitchFamily="18" charset="0"/>
              </a:rPr>
              <a:t> </a:t>
            </a:r>
          </a:p>
        </p:txBody>
      </p:sp>
      <p:pic>
        <p:nvPicPr>
          <p:cNvPr id="21" name="Picture 20">
            <a:extLst>
              <a:ext uri="{FF2B5EF4-FFF2-40B4-BE49-F238E27FC236}">
                <a16:creationId xmlns="" xmlns:a16="http://schemas.microsoft.com/office/drawing/2014/main" id="{39880A3D-CEE4-1A4B-B03B-82B785D9A2DF}"/>
              </a:ext>
            </a:extLst>
          </p:cNvPr>
          <p:cNvPicPr>
            <a:picLocks noChangeAspect="1"/>
          </p:cNvPicPr>
          <p:nvPr/>
        </p:nvPicPr>
        <p:blipFill>
          <a:blip r:embed="rId3"/>
          <a:stretch>
            <a:fillRect/>
          </a:stretch>
        </p:blipFill>
        <p:spPr>
          <a:xfrm>
            <a:off x="10780712" y="5638926"/>
            <a:ext cx="1149136" cy="895431"/>
          </a:xfrm>
          <a:prstGeom prst="rect">
            <a:avLst/>
          </a:prstGeom>
        </p:spPr>
      </p:pic>
      <p:sp>
        <p:nvSpPr>
          <p:cNvPr id="10" name="Title 1">
            <a:extLst>
              <a:ext uri="{FF2B5EF4-FFF2-40B4-BE49-F238E27FC236}">
                <a16:creationId xmlns="" xmlns:a16="http://schemas.microsoft.com/office/drawing/2014/main" id="{0D2B7720-20A0-C047-832B-288F710B3251}"/>
              </a:ext>
            </a:extLst>
          </p:cNvPr>
          <p:cNvSpPr txBox="1">
            <a:spLocks/>
          </p:cNvSpPr>
          <p:nvPr/>
        </p:nvSpPr>
        <p:spPr>
          <a:xfrm>
            <a:off x="1015652" y="4296492"/>
            <a:ext cx="9439592" cy="11802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l-GR" sz="1600" b="1" dirty="0" smtClean="0">
                <a:solidFill>
                  <a:srgbClr val="EBEBEB"/>
                </a:solidFill>
                <a:latin typeface="Constantia" panose="02030602050306030303" pitchFamily="18" charset="0"/>
              </a:rPr>
              <a:t>Η ΠΡΑΞΗ: «ΠΑΡΑΤΗΡΗΤΗΡΙΟ ΘΕΜΑΤΩΝ ΑΝΑΠΗΡΙΑΣ» </a:t>
            </a:r>
            <a:r>
              <a:rPr lang="el-GR" sz="1400" b="1" dirty="0" smtClean="0">
                <a:solidFill>
                  <a:srgbClr val="EBEBEB"/>
                </a:solidFill>
                <a:latin typeface="Constantia" panose="02030602050306030303" pitchFamily="18" charset="0"/>
              </a:rPr>
              <a:t/>
            </a:r>
            <a:br>
              <a:rPr lang="el-GR" sz="1400" b="1" dirty="0" smtClean="0">
                <a:solidFill>
                  <a:srgbClr val="EBEBEB"/>
                </a:solidFill>
                <a:latin typeface="Constantia" panose="02030602050306030303" pitchFamily="18" charset="0"/>
              </a:rPr>
            </a:br>
            <a:r>
              <a:rPr lang="el-GR" sz="1400" b="1" dirty="0" smtClean="0">
                <a:solidFill>
                  <a:srgbClr val="EBEBEB"/>
                </a:solidFill>
                <a:latin typeface="Constantia" panose="02030602050306030303" pitchFamily="18" charset="0"/>
              </a:rPr>
              <a:t/>
            </a:r>
            <a:br>
              <a:rPr lang="el-GR" sz="1400" b="1" dirty="0" smtClean="0">
                <a:solidFill>
                  <a:srgbClr val="EBEBEB"/>
                </a:solidFill>
                <a:latin typeface="Constantia" panose="02030602050306030303" pitchFamily="18" charset="0"/>
              </a:rPr>
            </a:br>
            <a:r>
              <a:rPr lang="el-GR" sz="1400" b="1" dirty="0" smtClean="0">
                <a:solidFill>
                  <a:srgbClr val="EBEBEB"/>
                </a:solidFill>
                <a:latin typeface="Constantia" panose="02030602050306030303" pitchFamily="18" charset="0"/>
              </a:rPr>
              <a:t>Εντάσσεται στο πλαίσιο του Ε.Π. «Ανάπτυξη Ανθρώπινου Δυναμικού Εκπαίδευση και Δια Βίου Μάθηση» και συγχρηματοδοτείται από την Ευρωπαϊκή Ένωση - Ευρωπαϊκό Κοινωνικό Ταμείο - και την </a:t>
            </a:r>
            <a:r>
              <a:rPr lang="el-GR" sz="1400" b="1" dirty="0">
                <a:solidFill>
                  <a:srgbClr val="EBEBEB"/>
                </a:solidFill>
                <a:latin typeface="Constantia" panose="02030602050306030303" pitchFamily="18" charset="0"/>
              </a:rPr>
              <a:t>Ελλάδα στους Άξονες Προτεραιότητας: 1 «Συστημικές Παρεμβάσεις των θεσμών της αγοράς εργασίας και της πρόνοιας», 4 «Ανάπτυξη Ανθρώπινου Δυναμικού στην Περιφέρεια Στερεάς Ελλάδας» και 5 «Ανάπτυξη Ανθρώπινου Δυναμικού στην Περιφέρεια Νοτίου Αιγαίου» του Επιχειρησιακού Προγράμματος «Ανάπτυξη Ανθρώπινου Δυναμικού, Εκπαίδευση και Διά Βίου Μάθηση 2014-2020»</a:t>
            </a:r>
            <a:endParaRPr lang="en-US" sz="1400" b="1" dirty="0">
              <a:solidFill>
                <a:srgbClr val="EBEBEB"/>
              </a:solidFill>
              <a:latin typeface="Constantia" panose="02030602050306030303" pitchFamily="18" charset="0"/>
            </a:endParaRPr>
          </a:p>
        </p:txBody>
      </p:sp>
    </p:spTree>
    <p:extLst>
      <p:ext uri="{BB962C8B-B14F-4D97-AF65-F5344CB8AC3E}">
        <p14:creationId xmlns:p14="http://schemas.microsoft.com/office/powerpoint/2010/main" val="7258581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smtClean="0"/>
          </a:p>
          <a:p>
            <a:endParaRPr lang="el-GR" dirty="0"/>
          </a:p>
          <a:p>
            <a:endParaRPr lang="el-GR" dirty="0" smtClean="0"/>
          </a:p>
          <a:p>
            <a:pPr marL="0" indent="0" algn="ctr">
              <a:buNone/>
            </a:pPr>
            <a:r>
              <a:rPr lang="el-GR" dirty="0" smtClean="0"/>
              <a:t>ΣΑΣ ΕΥΧΑΡΙΣΤΩ ΠΟΛΥ ΓΙΑ ΤΗΝ ΠΡΟΣΟΧΗ ΣΑΣ!</a:t>
            </a:r>
            <a:endParaRPr lang="el-GR" dirty="0"/>
          </a:p>
        </p:txBody>
      </p:sp>
      <p:pic>
        <p:nvPicPr>
          <p:cNvPr id="4" name="Εικόνα 3"/>
          <p:cNvPicPr>
            <a:picLocks noChangeAspect="1"/>
          </p:cNvPicPr>
          <p:nvPr/>
        </p:nvPicPr>
        <p:blipFill>
          <a:blip r:embed="rId2"/>
          <a:stretch>
            <a:fillRect/>
          </a:stretch>
        </p:blipFill>
        <p:spPr>
          <a:xfrm>
            <a:off x="838200" y="270603"/>
            <a:ext cx="9150889" cy="1487553"/>
          </a:xfrm>
          <a:prstGeom prst="rect">
            <a:avLst/>
          </a:prstGeom>
        </p:spPr>
      </p:pic>
      <p:pic>
        <p:nvPicPr>
          <p:cNvPr id="5" name="Εικόνα 4"/>
          <p:cNvPicPr>
            <a:picLocks noChangeAspect="1"/>
          </p:cNvPicPr>
          <p:nvPr/>
        </p:nvPicPr>
        <p:blipFill>
          <a:blip r:embed="rId3"/>
          <a:stretch>
            <a:fillRect/>
          </a:stretch>
        </p:blipFill>
        <p:spPr>
          <a:xfrm>
            <a:off x="10201556" y="4990774"/>
            <a:ext cx="1152244" cy="896190"/>
          </a:xfrm>
          <a:prstGeom prst="rect">
            <a:avLst/>
          </a:prstGeom>
        </p:spPr>
      </p:pic>
    </p:spTree>
    <p:extLst>
      <p:ext uri="{BB962C8B-B14F-4D97-AF65-F5344CB8AC3E}">
        <p14:creationId xmlns:p14="http://schemas.microsoft.com/office/powerpoint/2010/main" val="240475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Το </a:t>
            </a:r>
            <a:r>
              <a:rPr lang="el-GR" b="1" dirty="0" smtClean="0"/>
              <a:t>Παρατηρητήριο Θεμάτων Αναπηρίας</a:t>
            </a:r>
            <a:endParaRPr lang="el-GR" b="1" dirty="0"/>
          </a:p>
        </p:txBody>
      </p:sp>
      <p:sp>
        <p:nvSpPr>
          <p:cNvPr id="3" name="Θέση περιεχομένου 2"/>
          <p:cNvSpPr>
            <a:spLocks noGrp="1"/>
          </p:cNvSpPr>
          <p:nvPr>
            <p:ph idx="1"/>
          </p:nvPr>
        </p:nvSpPr>
        <p:spPr/>
        <p:txBody>
          <a:bodyPr/>
          <a:lstStyle/>
          <a:p>
            <a:pPr algn="just"/>
            <a:r>
              <a:rPr lang="el-GR" dirty="0" smtClean="0"/>
              <a:t>Το Παρατηρητήριο δημιουργήθηκε </a:t>
            </a:r>
            <a:r>
              <a:rPr lang="el-GR" dirty="0" smtClean="0">
                <a:solidFill>
                  <a:schemeClr val="accent1">
                    <a:lumMod val="75000"/>
                  </a:schemeClr>
                </a:solidFill>
              </a:rPr>
              <a:t>για να αποτελέσει τον επιστημονικό και ερευνητικό βραχίονα </a:t>
            </a:r>
            <a:r>
              <a:rPr lang="el-GR" dirty="0" smtClean="0"/>
              <a:t>της Συνομοσπονδίας, ενδυναμώνοντας τη θεσμική ικανότητα του φορέα ως προς την αποτελεσματική προστασία και προώθηση των δικαιωμάτων των ατόμων με αναπηρία, χρόνιες παθήσεις και των οικογενειών τους. </a:t>
            </a:r>
            <a:r>
              <a:rPr lang="el-GR" dirty="0" smtClean="0">
                <a:solidFill>
                  <a:schemeClr val="accent1">
                    <a:lumMod val="75000"/>
                  </a:schemeClr>
                </a:solidFill>
              </a:rPr>
              <a:t>Σκοπός του είναι να παράγει έγκυρη πληροφόρηση, τεκμηρίωση και επιστημονική γνώση για τα θέματα της αναπηρίας</a:t>
            </a:r>
            <a:r>
              <a:rPr lang="el-GR" dirty="0" smtClean="0"/>
              <a:t> και να συμβάλει στη διαμόρφωση πολιτικών που θα εξασφαλίσουν ίσα δικαιώματα και ίσες ευκαιρίες για τα άτομα με αναπηρία. </a:t>
            </a:r>
            <a:endParaRPr lang="el-GR" dirty="0"/>
          </a:p>
        </p:txBody>
      </p:sp>
    </p:spTree>
    <p:extLst>
      <p:ext uri="{BB962C8B-B14F-4D97-AF65-F5344CB8AC3E}">
        <p14:creationId xmlns:p14="http://schemas.microsoft.com/office/powerpoint/2010/main" val="80315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Το </a:t>
            </a:r>
            <a:r>
              <a:rPr lang="el-GR" b="1" dirty="0" smtClean="0"/>
              <a:t>Παρατηρητήριο Θεμάτων Αναπηρίας</a:t>
            </a:r>
            <a:endParaRPr lang="el-GR" b="1" dirty="0"/>
          </a:p>
        </p:txBody>
      </p:sp>
      <p:sp>
        <p:nvSpPr>
          <p:cNvPr id="3" name="Θέση περιεχομένου 2"/>
          <p:cNvSpPr>
            <a:spLocks noGrp="1"/>
          </p:cNvSpPr>
          <p:nvPr>
            <p:ph idx="1"/>
          </p:nvPr>
        </p:nvSpPr>
        <p:spPr/>
        <p:txBody>
          <a:bodyPr/>
          <a:lstStyle/>
          <a:p>
            <a:pPr marL="0" indent="0" algn="just">
              <a:buNone/>
            </a:pPr>
            <a:r>
              <a:rPr lang="en-US" dirty="0" smtClean="0"/>
              <a:t>               </a:t>
            </a:r>
            <a:r>
              <a:rPr lang="el-GR" dirty="0" smtClean="0"/>
              <a:t>Ειδικότερα</a:t>
            </a:r>
            <a:r>
              <a:rPr lang="el-GR" dirty="0"/>
              <a:t>, μέσω της πολύπλευρης επιστημονικής και ερευνητικής δραστηριότητας που αναπτύσσει σε όλα τα πεδία άσκησης των δικαιωμάτων, το Παρατηρητήριο συγκροτεί έναν αποτελεσματικό και ανεξάρτητο επιστημονικό μηχανισμό για την παρακολούθηση και αξιολόγηση των πολιτικών για τα δικαιώματα των ατόμων με αναπηρία, υπό την οπτική της δικαιωματικής προσέγγισης της αναπηρίας, όπως αυτή κατοχυρώνεται στη Διεθνή Σύμβαση για τα Δικαιώματα των Ατόμων με Αναπηρία (CRPD), που κυρώθηκε από την ελληνική πολιτεία με τον νόμο ν. 4074/2012. </a:t>
            </a:r>
          </a:p>
        </p:txBody>
      </p:sp>
    </p:spTree>
    <p:extLst>
      <p:ext uri="{BB962C8B-B14F-4D97-AF65-F5344CB8AC3E}">
        <p14:creationId xmlns:p14="http://schemas.microsoft.com/office/powerpoint/2010/main" val="232990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δραστηριότητα του Παρατηρητηρίου στο πλαίσιο της Πράξης (1)</a:t>
            </a:r>
            <a:endParaRPr lang="el-GR" b="1"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smtClean="0"/>
              <a:t>4 ΥΠΟΕΡΓΑ</a:t>
            </a:r>
            <a:endParaRPr lang="el-GR" b="1" dirty="0"/>
          </a:p>
          <a:p>
            <a:pPr marL="0" indent="0">
              <a:buNone/>
            </a:pPr>
            <a:r>
              <a:rPr lang="el-GR" sz="2600" b="1" dirty="0" smtClean="0"/>
              <a:t>ΥΠΟΕΡΓΟ 1 «Σχεδιασμός και Λειτουργία του Παρατηρητηρίου Θεμάτων Αναπηρίας» (ΑΥΤΕΠΙΣΤΑΣΙΑ)</a:t>
            </a:r>
          </a:p>
          <a:p>
            <a:pPr marL="0" indent="0">
              <a:buNone/>
            </a:pPr>
            <a:r>
              <a:rPr lang="el-GR" dirty="0" smtClean="0"/>
              <a:t>Οι δράσεις που υλοποιούνται συνοψίζονται στις παρακάτω:</a:t>
            </a:r>
          </a:p>
          <a:p>
            <a:pPr>
              <a:buFont typeface="Wingdings" panose="05000000000000000000" pitchFamily="2" charset="2"/>
              <a:buChar char="v"/>
            </a:pPr>
            <a:r>
              <a:rPr lang="el-GR" dirty="0" smtClean="0"/>
              <a:t>Συγκέντρωση και επεξεργασία στατιστικών δεδομένων για τα άτομα με αναπηρία και ευρεία διάχυσή τους μέσω της περιοδικής έκδοσης των Δελτίων Στατιστικής πληροφόρησης.</a:t>
            </a:r>
          </a:p>
          <a:p>
            <a:pPr>
              <a:buFont typeface="Wingdings" panose="05000000000000000000" pitchFamily="2" charset="2"/>
              <a:buChar char="v"/>
            </a:pPr>
            <a:r>
              <a:rPr lang="el-GR" dirty="0" smtClean="0"/>
              <a:t>Ανάπτυξη ολοκληρωμένου συστήματος δεικτών για την παρακολούθηση της Σύμβασης.</a:t>
            </a:r>
          </a:p>
          <a:p>
            <a:pPr>
              <a:buFont typeface="Wingdings" panose="05000000000000000000" pitchFamily="2" charset="2"/>
              <a:buChar char="v"/>
            </a:pPr>
            <a:r>
              <a:rPr lang="el-GR" dirty="0" smtClean="0"/>
              <a:t>Υλοποίηση ενεργειών και δυναμικών παρεμβάσεων με στόχο την αναδιαμόρφωση των επίσημων ερευνών και στατιστικών για την αναπηρία. </a:t>
            </a:r>
            <a:endParaRPr lang="el-GR" dirty="0"/>
          </a:p>
        </p:txBody>
      </p:sp>
    </p:spTree>
    <p:extLst>
      <p:ext uri="{BB962C8B-B14F-4D97-AF65-F5344CB8AC3E}">
        <p14:creationId xmlns:p14="http://schemas.microsoft.com/office/powerpoint/2010/main" val="268789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δραστηριότητα του Παρατηρητηρίου στο πλαίσιο της Πράξης (2)</a:t>
            </a:r>
            <a:endParaRPr lang="el-GR" b="1" dirty="0"/>
          </a:p>
        </p:txBody>
      </p:sp>
      <p:sp>
        <p:nvSpPr>
          <p:cNvPr id="3" name="Θέση περιεχομένου 2"/>
          <p:cNvSpPr>
            <a:spLocks noGrp="1"/>
          </p:cNvSpPr>
          <p:nvPr>
            <p:ph idx="1"/>
          </p:nvPr>
        </p:nvSpPr>
        <p:spPr/>
        <p:txBody>
          <a:bodyPr/>
          <a:lstStyle/>
          <a:p>
            <a:pPr marL="0" indent="0">
              <a:buNone/>
            </a:pPr>
            <a:r>
              <a:rPr lang="el-GR" dirty="0"/>
              <a:t>ΥΠΟΕΡΓΟ 1</a:t>
            </a:r>
            <a:endParaRPr lang="el-GR" dirty="0" smtClean="0"/>
          </a:p>
          <a:p>
            <a:pPr>
              <a:buFont typeface="Wingdings" panose="05000000000000000000" pitchFamily="2" charset="2"/>
              <a:buChar char="v"/>
            </a:pPr>
            <a:r>
              <a:rPr lang="el-GR" dirty="0" smtClean="0"/>
              <a:t>Ενεργητική </a:t>
            </a:r>
            <a:r>
              <a:rPr lang="el-GR" dirty="0"/>
              <a:t>συμμετοχή στη διαδικασία περιοδικής αξιολόγησης του κράτους από την επιτροπή για τα δικαιώματα των ατόμων με αναπηρία του ΟΗΕ</a:t>
            </a:r>
            <a:r>
              <a:rPr lang="el-GR" dirty="0" smtClean="0"/>
              <a:t>.</a:t>
            </a:r>
          </a:p>
          <a:p>
            <a:pPr>
              <a:buFont typeface="Wingdings" panose="05000000000000000000" pitchFamily="2" charset="2"/>
              <a:buChar char="v"/>
            </a:pPr>
            <a:r>
              <a:rPr lang="el-GR" dirty="0" smtClean="0"/>
              <a:t>Συγγραφή 5 κειμένων Πολιτικής.</a:t>
            </a:r>
          </a:p>
          <a:p>
            <a:pPr>
              <a:buFont typeface="Wingdings" panose="05000000000000000000" pitchFamily="2" charset="2"/>
              <a:buChar char="v"/>
            </a:pPr>
            <a:r>
              <a:rPr lang="el-GR" dirty="0" smtClean="0"/>
              <a:t>Συγγραφή 5 σύντομων Οδηγών.</a:t>
            </a:r>
          </a:p>
          <a:p>
            <a:pPr>
              <a:buFont typeface="Wingdings" panose="05000000000000000000" pitchFamily="2" charset="2"/>
              <a:buChar char="v"/>
            </a:pPr>
            <a:r>
              <a:rPr lang="el-GR" dirty="0" smtClean="0"/>
              <a:t>Ανάπτυξη ενεργειών δικτύωσης και συνεργασίας. </a:t>
            </a:r>
            <a:endParaRPr lang="el-GR" dirty="0"/>
          </a:p>
        </p:txBody>
      </p:sp>
    </p:spTree>
    <p:extLst>
      <p:ext uri="{BB962C8B-B14F-4D97-AF65-F5344CB8AC3E}">
        <p14:creationId xmlns:p14="http://schemas.microsoft.com/office/powerpoint/2010/main" val="386928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δραστηριότητα του Παρατηρητηρίου στο πλαίσιο της Πράξης (3)</a:t>
            </a:r>
            <a:endParaRPr lang="el-GR" b="1"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sz="3400" b="1" dirty="0" smtClean="0"/>
              <a:t>ΥΠΟΕΡΓΟ 2 «Ανάπτυξη Εφαρμογής του Παρατηρητηρίου Θεμάτων Αναπηρίας»</a:t>
            </a:r>
          </a:p>
          <a:p>
            <a:pPr marL="0" indent="0">
              <a:buNone/>
            </a:pPr>
            <a:r>
              <a:rPr lang="el-GR" sz="3400" dirty="0" smtClean="0"/>
              <a:t>Οι δράσεις που υλοποιούνται συνοψίζονται στις παρακάτω:</a:t>
            </a:r>
          </a:p>
          <a:p>
            <a:pPr algn="just">
              <a:buFont typeface="Wingdings" panose="05000000000000000000" pitchFamily="2" charset="2"/>
              <a:buChar char="v"/>
            </a:pPr>
            <a:r>
              <a:rPr lang="el-GR" sz="3400" dirty="0" smtClean="0"/>
              <a:t>Ανάπτυξη ΟΠΣ με την ανάπτυξη και λειτουργία υποσυστημάτων που θα ενσωματωθούν στις υπηρεσίες της Ε.Σ.Α</a:t>
            </a:r>
            <a:r>
              <a:rPr lang="en-US" sz="3400" dirty="0" smtClean="0"/>
              <a:t>.</a:t>
            </a:r>
            <a:r>
              <a:rPr lang="el-GR" sz="3400" dirty="0" err="1" smtClean="0"/>
              <a:t>μεΑ</a:t>
            </a:r>
            <a:r>
              <a:rPr lang="el-GR" sz="3400" dirty="0" smtClean="0"/>
              <a:t>. όπως ηλεκτρονικό πρωτόκολλο, μηχανογραφημένη λειτουργία της «Υπηρεσίας διεκδικούμε μαζί», οργάνωση  της διαχείρισης των επαφών της Συνομοσπονδίας κ.α.</a:t>
            </a:r>
          </a:p>
          <a:p>
            <a:pPr algn="just">
              <a:buFont typeface="Wingdings" panose="05000000000000000000" pitchFamily="2" charset="2"/>
              <a:buChar char="v"/>
            </a:pPr>
            <a:r>
              <a:rPr lang="el-GR" sz="3400" dirty="0" smtClean="0"/>
              <a:t>Δημιουργία και λειτουργία προσβάσιμης ιστοσελίδας που παρέχει πληροφορίες για το σύνολο του έργου και στην οποία ενσωματώνονται  τα προσβάσιμα παραδοτέα του έργου.</a:t>
            </a:r>
            <a:r>
              <a:rPr lang="en-US" sz="3400" dirty="0" smtClean="0"/>
              <a:t> H </a:t>
            </a:r>
            <a:r>
              <a:rPr lang="el-GR" sz="3400" dirty="0" smtClean="0"/>
              <a:t>ιστοσελίδα της Πράξης βρίσκεται στην ηλεκτρονική διεύθυνση:</a:t>
            </a:r>
            <a:r>
              <a:rPr lang="en-US" sz="3400" dirty="0"/>
              <a:t> www. paratiritirioanapirias.gr</a:t>
            </a:r>
            <a:endParaRPr lang="el-GR" sz="3400" dirty="0" smtClean="0"/>
          </a:p>
          <a:p>
            <a:pPr algn="just">
              <a:buFont typeface="Wingdings" panose="05000000000000000000" pitchFamily="2" charset="2"/>
              <a:buChar char="v"/>
            </a:pPr>
            <a:r>
              <a:rPr lang="el-GR" sz="3400" dirty="0" smtClean="0"/>
              <a:t>Ανάπτυξη προσβάσιμης διαδικτυακής πύλης που λειτουργεί ως βασικό σημείο αναφοράς για την ενημέρωση του ευρύ κοινού και την πρόσβασή του στις υπηρεσίες του Παρατηρητηρίου με στόχο α) στην ευαισθητοποίηση και ενημέρωση της κοινής γνώμης σε θέματα σχετικά με τη δικαιωματική προσέγγιση της αναπηρίας, β) στην καλύτερη πληροφόρηση και κοινωνική δικτύωση πολιτών και φορέων σε θέματα αναπηρίας και των λειτουργιών του Παρατηρητηρίου και γ) στην καλύτερη επικοινωνία και αλληλεπίδραση των πολιτών με αναπηρία προς την Ε.Σ.Α</a:t>
            </a:r>
            <a:r>
              <a:rPr lang="en-US" sz="3400" dirty="0" smtClean="0"/>
              <a:t>.</a:t>
            </a:r>
            <a:r>
              <a:rPr lang="el-GR" sz="3400" dirty="0" err="1" smtClean="0"/>
              <a:t>μεΑ</a:t>
            </a:r>
            <a:r>
              <a:rPr lang="el-GR" sz="3400" dirty="0" smtClean="0"/>
              <a:t>.</a:t>
            </a:r>
          </a:p>
          <a:p>
            <a:pPr marL="0" indent="0">
              <a:buNone/>
            </a:pPr>
            <a:endParaRPr lang="el-GR" dirty="0"/>
          </a:p>
        </p:txBody>
      </p:sp>
    </p:spTree>
    <p:extLst>
      <p:ext uri="{BB962C8B-B14F-4D97-AF65-F5344CB8AC3E}">
        <p14:creationId xmlns:p14="http://schemas.microsoft.com/office/powerpoint/2010/main" val="184427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δραστηριότητα του Παρατηρητηρίου στο πλαίσιο της Πράξης (4)</a:t>
            </a:r>
            <a:endParaRPr lang="el-GR" b="1"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ΥΠΟΕΡΓΟ </a:t>
            </a:r>
            <a:r>
              <a:rPr lang="en-US" b="1" dirty="0" smtClean="0"/>
              <a:t>3</a:t>
            </a:r>
            <a:r>
              <a:rPr lang="el-GR" b="1" dirty="0" smtClean="0"/>
              <a:t> «Εκπόνηση Μελετών – Ερευνών και Εθνικών Εκθέσεων για την υποστήριξη της λειτουργίας του Παρατηρητηρίου»</a:t>
            </a:r>
            <a:endParaRPr lang="el-GR" b="1" dirty="0"/>
          </a:p>
          <a:p>
            <a:pPr marL="0" indent="0">
              <a:buNone/>
            </a:pPr>
            <a:r>
              <a:rPr lang="el-GR" dirty="0"/>
              <a:t>Οι δράσεις που υλοποιούνται συνοψίζονται στις παρακάτω:</a:t>
            </a:r>
          </a:p>
          <a:p>
            <a:pPr lvl="0">
              <a:buFont typeface="Wingdings" panose="05000000000000000000" pitchFamily="2" charset="2"/>
              <a:buChar char="v"/>
            </a:pPr>
            <a:r>
              <a:rPr lang="el-GR" dirty="0"/>
              <a:t>Εκπόνηση Μελέτης για την Μετάβαση από την Ειδική Αγωγή και Εκπαίδευση στην Εκπαίδευση χωρίς Αποκλεισμούς.</a:t>
            </a:r>
          </a:p>
          <a:p>
            <a:pPr lvl="0">
              <a:buFont typeface="Wingdings" panose="05000000000000000000" pitchFamily="2" charset="2"/>
              <a:buChar char="v"/>
            </a:pPr>
            <a:r>
              <a:rPr lang="el-GR" dirty="0"/>
              <a:t>Εκπόνηση Μελέτης για τη Διαμόρφωση Συνθηκών και Πλαισίων Ανεξάρτητης Διαβίωσης στην Κοινότητα.</a:t>
            </a:r>
          </a:p>
          <a:p>
            <a:pPr lvl="0">
              <a:buFont typeface="Wingdings" panose="05000000000000000000" pitchFamily="2" charset="2"/>
              <a:buChar char="v"/>
            </a:pPr>
            <a:r>
              <a:rPr lang="el-GR" dirty="0"/>
              <a:t>Μελέτη για το Πρόσθετο Κόστος Διαβίωσης Λόγω Αναπηρίας.</a:t>
            </a:r>
          </a:p>
          <a:p>
            <a:pPr lvl="0">
              <a:buFont typeface="Wingdings" panose="05000000000000000000" pitchFamily="2" charset="2"/>
              <a:buChar char="v"/>
            </a:pPr>
            <a:r>
              <a:rPr lang="el-GR" dirty="0"/>
              <a:t>Εκπόνηση 3 εθνικών εκθέσεων </a:t>
            </a:r>
            <a:r>
              <a:rPr lang="el-GR" dirty="0" smtClean="0"/>
              <a:t>για την αναπηρία έτους </a:t>
            </a:r>
            <a:r>
              <a:rPr lang="el-GR" dirty="0"/>
              <a:t>2017, 2018 και </a:t>
            </a:r>
            <a:r>
              <a:rPr lang="el-GR" dirty="0" smtClean="0"/>
              <a:t>2019. </a:t>
            </a:r>
            <a:r>
              <a:rPr lang="el-GR" dirty="0"/>
              <a:t> </a:t>
            </a:r>
          </a:p>
          <a:p>
            <a:pPr marL="0" indent="0">
              <a:buNone/>
            </a:pPr>
            <a:endParaRPr lang="el-GR" dirty="0"/>
          </a:p>
        </p:txBody>
      </p:sp>
    </p:spTree>
    <p:extLst>
      <p:ext uri="{BB962C8B-B14F-4D97-AF65-F5344CB8AC3E}">
        <p14:creationId xmlns:p14="http://schemas.microsoft.com/office/powerpoint/2010/main" val="215252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δραστηριότητα του Παρατηρητηρίου στο πλαίσιο της Πράξης </a:t>
            </a:r>
            <a:r>
              <a:rPr lang="el-GR" b="1" dirty="0" smtClean="0"/>
              <a:t>(5)</a:t>
            </a:r>
            <a:endParaRPr lang="el-GR" b="1" dirty="0"/>
          </a:p>
        </p:txBody>
      </p:sp>
      <p:sp>
        <p:nvSpPr>
          <p:cNvPr id="3" name="Θέση περιεχομένου 2"/>
          <p:cNvSpPr>
            <a:spLocks noGrp="1"/>
          </p:cNvSpPr>
          <p:nvPr>
            <p:ph idx="1"/>
          </p:nvPr>
        </p:nvSpPr>
        <p:spPr/>
        <p:txBody>
          <a:bodyPr/>
          <a:lstStyle/>
          <a:p>
            <a:pPr marL="0" indent="0">
              <a:buNone/>
            </a:pPr>
            <a:r>
              <a:rPr lang="el-GR" sz="2400" b="1" dirty="0"/>
              <a:t>ΥΠΟΕΡΓΟ 4 «Δημοσιοποίηση αποτελεσμάτων σε συμβατική και εναλλακτική </a:t>
            </a:r>
            <a:r>
              <a:rPr lang="el-GR" sz="2400" b="1" dirty="0" smtClean="0"/>
              <a:t>μορφή»</a:t>
            </a:r>
          </a:p>
          <a:p>
            <a:pPr marL="0" indent="0">
              <a:buNone/>
            </a:pPr>
            <a:endParaRPr lang="el-GR" sz="2400" b="1" dirty="0"/>
          </a:p>
          <a:p>
            <a:pPr marL="0" indent="0" algn="just">
              <a:buNone/>
            </a:pPr>
            <a:r>
              <a:rPr lang="el-GR" sz="2400" dirty="0" smtClean="0"/>
              <a:t>Οι δράσεις που περιλαμβάνονται αφορούν στην παραγωγή και αναπαραγωγή σε έντυπη (συμβατική) μορφή και σε πολλαπλές εναλλακτικές μορφές (προσβάσιμη ψηφιοποίηση) των παραγόμενων παραδοτέων του Έργου.</a:t>
            </a:r>
            <a:endParaRPr lang="el-GR" sz="2400" b="1" dirty="0" smtClean="0"/>
          </a:p>
          <a:p>
            <a:pPr marL="0" indent="0">
              <a:buNone/>
            </a:pPr>
            <a:endParaRPr lang="el-GR" sz="2400" b="1" dirty="0"/>
          </a:p>
          <a:p>
            <a:pPr marL="0" indent="0">
              <a:buNone/>
            </a:pPr>
            <a:endParaRPr lang="el-GR" dirty="0"/>
          </a:p>
        </p:txBody>
      </p:sp>
    </p:spTree>
    <p:extLst>
      <p:ext uri="{BB962C8B-B14F-4D97-AF65-F5344CB8AC3E}">
        <p14:creationId xmlns:p14="http://schemas.microsoft.com/office/powerpoint/2010/main" val="222130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ΤΟ ΟΡΑΜΑ ΤΟΥ ΠΑΡΑΤΗΡΗΤΗΡΙΟΥ </a:t>
            </a:r>
            <a:endParaRPr lang="el-GR" b="1" dirty="0"/>
          </a:p>
        </p:txBody>
      </p:sp>
      <p:sp>
        <p:nvSpPr>
          <p:cNvPr id="3" name="Θέση περιεχομένου 2"/>
          <p:cNvSpPr>
            <a:spLocks noGrp="1"/>
          </p:cNvSpPr>
          <p:nvPr>
            <p:ph idx="1"/>
          </p:nvPr>
        </p:nvSpPr>
        <p:spPr/>
        <p:txBody>
          <a:bodyPr/>
          <a:lstStyle/>
          <a:p>
            <a:pPr marL="0" indent="0">
              <a:buNone/>
            </a:pPr>
            <a:endParaRPr lang="el-GR" i="1" dirty="0" smtClean="0"/>
          </a:p>
          <a:p>
            <a:pPr marL="0" indent="0">
              <a:buNone/>
            </a:pPr>
            <a:endParaRPr lang="el-GR" i="1" dirty="0"/>
          </a:p>
          <a:p>
            <a:pPr marL="0" indent="0">
              <a:buNone/>
            </a:pPr>
            <a:endParaRPr lang="el-GR" i="1" dirty="0" smtClean="0"/>
          </a:p>
          <a:p>
            <a:pPr marL="0" indent="0">
              <a:buNone/>
            </a:pPr>
            <a:endParaRPr lang="el-GR" i="1" dirty="0"/>
          </a:p>
          <a:p>
            <a:pPr marL="0" indent="0">
              <a:buNone/>
            </a:pPr>
            <a:endParaRPr lang="el-GR" dirty="0"/>
          </a:p>
        </p:txBody>
      </p:sp>
      <p:sp>
        <p:nvSpPr>
          <p:cNvPr id="4" name="Έλλειψη 3"/>
          <p:cNvSpPr/>
          <p:nvPr/>
        </p:nvSpPr>
        <p:spPr>
          <a:xfrm>
            <a:off x="2236206" y="1457608"/>
            <a:ext cx="7451002" cy="5015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i="1" dirty="0"/>
              <a:t>Όραμα του Παρατηρητηρίου </a:t>
            </a:r>
            <a:r>
              <a:rPr lang="el-GR" sz="2400" i="1" dirty="0" smtClean="0"/>
              <a:t>στο πλαίσιο της πολύπλευρης δράσης του </a:t>
            </a:r>
            <a:r>
              <a:rPr lang="el-GR" sz="2400" i="1" dirty="0" smtClean="0"/>
              <a:t>είναι </a:t>
            </a:r>
            <a:r>
              <a:rPr lang="el-GR" sz="2400" i="1" dirty="0"/>
              <a:t>να καταστεί ένα ισχυρό εργαλείο του </a:t>
            </a:r>
            <a:r>
              <a:rPr lang="el-GR" sz="2400" i="1"/>
              <a:t>αναπηρικού </a:t>
            </a:r>
            <a:r>
              <a:rPr lang="el-GR" sz="2400" i="1" smtClean="0"/>
              <a:t>κινήματος, </a:t>
            </a:r>
            <a:r>
              <a:rPr lang="el-GR" sz="2400" i="1" dirty="0"/>
              <a:t>ώστε τα δικαιώματα των ατόμων με αναπηρία να μην μείνουν στα χαρτιά…αλλά να καταστούν πραγματικές αλλαγές στην καθημερινότητα των ατόμων με αναπηρία στη χώρα.</a:t>
            </a:r>
            <a:endParaRPr lang="el-GR" sz="2400" dirty="0"/>
          </a:p>
          <a:p>
            <a:r>
              <a:rPr lang="el-GR" b="1" dirty="0"/>
              <a:t> </a:t>
            </a:r>
            <a:endParaRPr lang="el-GR" dirty="0"/>
          </a:p>
        </p:txBody>
      </p:sp>
    </p:spTree>
    <p:extLst>
      <p:ext uri="{BB962C8B-B14F-4D97-AF65-F5344CB8AC3E}">
        <p14:creationId xmlns:p14="http://schemas.microsoft.com/office/powerpoint/2010/main" val="5171780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TotalTime>
  <Words>698</Words>
  <Application>Microsoft Office PowerPoint</Application>
  <PresentationFormat>Ευρεία οθόνη</PresentationFormat>
  <Paragraphs>47</Paragraphs>
  <Slides>10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Book Antiqua</vt:lpstr>
      <vt:lpstr>Calibri</vt:lpstr>
      <vt:lpstr>Calibri Light</vt:lpstr>
      <vt:lpstr>Constantia</vt:lpstr>
      <vt:lpstr>Wingdings</vt:lpstr>
      <vt:lpstr>Θέμα του Office</vt:lpstr>
      <vt:lpstr>Νεκταρία Αποστολάκη, Υπεύθυνη Έργου, Στέλεχος της Ε.Σ.Α.μεΑ. </vt:lpstr>
      <vt:lpstr>Το Παρατηρητήριο Θεμάτων Αναπηρίας</vt:lpstr>
      <vt:lpstr>Το Παρατηρητήριο Θεμάτων Αναπηρίας</vt:lpstr>
      <vt:lpstr>Η δραστηριότητα του Παρατηρητηρίου στο πλαίσιο της Πράξης (1)</vt:lpstr>
      <vt:lpstr>Η δραστηριότητα του Παρατηρητηρίου στο πλαίσιο της Πράξης (2)</vt:lpstr>
      <vt:lpstr>Η δραστηριότητα του Παρατηρητηρίου στο πλαίσιο της Πράξης (3)</vt:lpstr>
      <vt:lpstr>Η δραστηριότητα του Παρατηρητηρίου στο πλαίσιο της Πράξης (4)</vt:lpstr>
      <vt:lpstr>Η δραστηριότητα του Παρατηρητηρίου στο πλαίσιο της Πράξης (5)</vt:lpstr>
      <vt:lpstr>ΤΟ ΟΡΑΜΑ ΤΟΥ ΠΑΡΑΤΗΡΗΤΗΡΙΟΥ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 την κύρωση της Σύμβασης στις Τελικές Παρατηρήσεις της επιτροπής των ΗΕ για τα Δικαιώματα των Ατόμων με Αναπηρίες</dc:title>
  <dc:creator>me0136</dc:creator>
  <cp:lastModifiedBy>napostolaki</cp:lastModifiedBy>
  <cp:revision>67</cp:revision>
  <dcterms:created xsi:type="dcterms:W3CDTF">2019-12-02T03:02:34Z</dcterms:created>
  <dcterms:modified xsi:type="dcterms:W3CDTF">2019-12-05T12:15:39Z</dcterms:modified>
</cp:coreProperties>
</file>