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charts/colors6.xml" ContentType="application/vnd.ms-office.chartcolor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charts/chart13.xml" ContentType="application/vnd.openxmlformats-officedocument.drawingml.chart+xml"/>
  <Override PartName="/ppt/charts/colors2.xml" ContentType="application/vnd.ms-office.chartcolorstyl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charts/chart7.xml" ContentType="application/vnd.openxmlformats-officedocument.drawingml.chart+xml"/>
  <Override PartName="/ppt/charts/style9.xml" ContentType="application/vnd.ms-office.chartstyle+xml"/>
  <Override PartName="/ppt/charts/chart3.xml" ContentType="application/vnd.openxmlformats-officedocument.drawingml.chart+xml"/>
  <Default Extension="xlsx" ContentType="application/vnd.openxmlformats-officedocument.spreadsheetml.sheet"/>
  <Override PartName="/ppt/charts/chart5.xml" ContentType="application/vnd.openxmlformats-officedocument.drawingml.chart+xml"/>
  <Override PartName="/ppt/notesSlides/notesSlide7.xml" ContentType="application/vnd.openxmlformats-officedocument.presentationml.notesSlide+xml"/>
  <Override PartName="/ppt/charts/style5.xml" ContentType="application/vnd.ms-office.chartstyl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charts/style3.xml" ContentType="application/vnd.ms-office.chartstyl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charts/style1.xml" ContentType="application/vnd.ms-office.chartstyle+xml"/>
  <Override PartName="/ppt/charts/colors9.xml" ContentType="application/vnd.ms-office.chartcolor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charts/colors7.xml" ContentType="application/vnd.ms-office.chartcolor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charts/style10.xml" ContentType="application/vnd.ms-office.chartstyle+xml"/>
  <Override PartName="/ppt/charts/colors5.xml" ContentType="application/vnd.ms-office.chartcolor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charts/colors3.xml" ContentType="application/vnd.ms-office.chartcolorstyle+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charts/chart8.xml" ContentType="application/vnd.openxmlformats-officedocument.drawingml.chart+xml"/>
  <Override PartName="/ppt/charts/chart12.xml" ContentType="application/vnd.openxmlformats-officedocument.drawingml.chart+xml"/>
  <Override PartName="/ppt/charts/colors1.xml" ContentType="application/vnd.ms-office.chartcolorstyle+xml"/>
  <Override PartName="/ppt/slideLayouts/slideLayout10.xml" ContentType="application/vnd.openxmlformats-officedocument.presentationml.slideLayout+xml"/>
  <Default Extension="tiff" ContentType="image/tiff"/>
  <Override PartName="/ppt/charts/chart6.xml" ContentType="application/vnd.openxmlformats-officedocument.drawingml.chart+xml"/>
  <Override PartName="/ppt/notesSlides/notesSlide8.xml" ContentType="application/vnd.openxmlformats-officedocument.presentationml.notesSlide+xml"/>
  <Override PartName="/ppt/charts/chart10.xml" ContentType="application/vnd.openxmlformats-officedocument.drawingml.chart+xml"/>
  <Override PartName="/ppt/charts/style8.xml" ContentType="application/vnd.ms-office.chartstyle+xml"/>
  <Override PartName="/ppt/notesSlides/notesSlide6.xml" ContentType="application/vnd.openxmlformats-officedocument.presentationml.notesSlide+xml"/>
  <Override PartName="/ppt/charts/chart4.xml" ContentType="application/vnd.openxmlformats-officedocument.drawingml.chart+xml"/>
  <Override PartName="/ppt/charts/style6.xml" ContentType="application/vnd.ms-office.chartstyle+xml"/>
  <Override PartName="/ppt/slides/slide8.xml" ContentType="application/vnd.openxmlformats-officedocument.presentationml.slide+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charts/style4.xml" ContentType="application/vnd.ms-office.chartstyle+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charts/style2.xml" ContentType="application/vnd.ms-office.chartstyle+xml"/>
  <Override PartName="/ppt/charts/colors8.xml" ContentType="application/vnd.ms-office.chartcolor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charts/colors4.xml" ContentType="application/vnd.ms-office.chartcolorstyl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commentAuthors.xml" ContentType="application/vnd.openxmlformats-officedocument.presentationml.commentAuthors+xml"/>
  <Override PartName="/ppt/notesSlides/notesSlide9.xml" ContentType="application/vnd.openxmlformats-officedocument.presentationml.notesSlide+xml"/>
  <Override PartName="/ppt/charts/colors10.xml" ContentType="application/vnd.ms-office.chartcolorstyle+xml"/>
  <Override PartName="/ppt/charts/style7.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787" r:id="rId1"/>
    <p:sldMasterId id="2147483805" r:id="rId2"/>
  </p:sldMasterIdLst>
  <p:notesMasterIdLst>
    <p:notesMasterId r:id="rId35"/>
  </p:notesMasterIdLst>
  <p:sldIdLst>
    <p:sldId id="314" r:id="rId3"/>
    <p:sldId id="304" r:id="rId4"/>
    <p:sldId id="305" r:id="rId5"/>
    <p:sldId id="303" r:id="rId6"/>
    <p:sldId id="261" r:id="rId7"/>
    <p:sldId id="262" r:id="rId8"/>
    <p:sldId id="315" r:id="rId9"/>
    <p:sldId id="259" r:id="rId10"/>
    <p:sldId id="306" r:id="rId11"/>
    <p:sldId id="266" r:id="rId12"/>
    <p:sldId id="269" r:id="rId13"/>
    <p:sldId id="272" r:id="rId14"/>
    <p:sldId id="270" r:id="rId15"/>
    <p:sldId id="275" r:id="rId16"/>
    <p:sldId id="280" r:id="rId17"/>
    <p:sldId id="309" r:id="rId18"/>
    <p:sldId id="310" r:id="rId19"/>
    <p:sldId id="279" r:id="rId20"/>
    <p:sldId id="282" r:id="rId21"/>
    <p:sldId id="285" r:id="rId22"/>
    <p:sldId id="312" r:id="rId23"/>
    <p:sldId id="311" r:id="rId24"/>
    <p:sldId id="286" r:id="rId25"/>
    <p:sldId id="289" r:id="rId26"/>
    <p:sldId id="293" r:id="rId27"/>
    <p:sldId id="313" r:id="rId28"/>
    <p:sldId id="292" r:id="rId29"/>
    <p:sldId id="296" r:id="rId30"/>
    <p:sldId id="297" r:id="rId31"/>
    <p:sldId id="300" r:id="rId32"/>
    <p:sldId id="291" r:id="rId33"/>
    <p:sldId id="316" r:id="rId34"/>
  </p:sldIdLst>
  <p:sldSz cx="12192000" cy="6858000"/>
  <p:notesSz cx="6805613" cy="9944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15:guide id="1" orient="horz" pos="3132" userDrawn="1">
          <p15:clr>
            <a:srgbClr val="A4A3A4"/>
          </p15:clr>
        </p15:guide>
        <p15:guide id="2" pos="214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ANI PROVI" initials="fp" lastIdx="3" clrIdx="0">
    <p:extLst>
      <p:ext uri="{19B8F6BF-5375-455C-9EA6-DF929625EA0E}">
        <p15:presenceInfo xmlns:p15="http://schemas.microsoft.com/office/powerpoint/2012/main" xmlns="" userId="FANI PROV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Φωτεινό στυλ 3 - Έμφαση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35758FB7-9AC5-4552-8A53-C91805E547FA}" styleName="Στυλ με θέμα 1 - Έμφαση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Στυλ με θέμα 1 - Έμφαση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DF18680-E054-41AD-8BC1-D1AEF772440D}" styleName="Μεσαίο στυλ 2 - Έμφαση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84E427A-3D55-4303-BF80-6455036E1DE7}" styleName="Στυλ με θέμα 1 - Έμφαση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Στυλ με θέμα 1 - Έμφαση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1E4AEA4-8DFA-4A89-87EB-49C32662AFE0}" styleName="Μεσαίο στυλ 2 - Έμφαση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C2FFA5D-87B4-456A-9821-1D502468CF0F}" styleName="Στυλ με θέμα 1 - Έμφαση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3296810-A885-4BE3-A3E7-6D5BEEA58F35}" styleName="Μεσαίο στυλ 2 - Έμφαση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FD0F851-EC5A-4D38-B0AD-8093EC10F338}" styleName="Φωτεινό στυλ 1 - Έμφαση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940675A-B579-460E-94D1-54222C63F5DA}" styleName="Χωρίς στυλ, πλέγμα πίνακα">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34" autoAdjust="0"/>
    <p:restoredTop sz="94667" autoAdjust="0"/>
  </p:normalViewPr>
  <p:slideViewPr>
    <p:cSldViewPr snapToGrid="0">
      <p:cViewPr varScale="1">
        <p:scale>
          <a:sx n="78" d="100"/>
          <a:sy n="78" d="100"/>
        </p:scale>
        <p:origin x="-78" y="-360"/>
      </p:cViewPr>
      <p:guideLst>
        <p:guide orient="horz" pos="2160"/>
        <p:guide pos="3840"/>
      </p:guideLst>
    </p:cSldViewPr>
  </p:slideViewPr>
  <p:notesTextViewPr>
    <p:cViewPr>
      <p:scale>
        <a:sx n="1" d="1"/>
        <a:sy n="1" d="1"/>
      </p:scale>
      <p:origin x="0" y="0"/>
    </p:cViewPr>
  </p:notesTextViewPr>
  <p:sorterViewPr>
    <p:cViewPr>
      <p:scale>
        <a:sx n="100" d="100"/>
        <a:sy n="100" d="100"/>
      </p:scale>
      <p:origin x="0" y="11274"/>
    </p:cViewPr>
  </p:sorterViewPr>
  <p:notesViewPr>
    <p:cSldViewPr snapToGrid="0">
      <p:cViewPr varScale="1">
        <p:scale>
          <a:sx n="72" d="100"/>
          <a:sy n="72" d="100"/>
        </p:scale>
        <p:origin x="-2154" y="-114"/>
      </p:cViewPr>
      <p:guideLst>
        <p:guide orient="horz" pos="3132"/>
        <p:guide pos="2144"/>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file:///C:\Users\fprovi\Desktop\&#916;&#917;&#923;&#932;&#921;&#913;%20&#932;&#933;&#928;&#927;&#933;%20&#928;&#913;&#929;&#913;&#932;&#919;&#929;&#919;&#932;&#919;&#929;&#921;&#927;\&#916;&#917;&#923;&#932;&#921;&#927;%20&#934;&#932;&#937;&#935;&#917;&#921;&#913;&#931;%20&#922;&#913;&#921;%20&#922;&#927;&#921;&#925;&#937;&#925;&#921;&#922;&#927;&#933;%20&#913;&#928;&#927;&#922;&#923;&#917;&#921;&#931;&#924;&#927;&#933;\FINALS\&#928;&#921;&#925;&#913;&#922;&#917;&#931;%20&#916;&#917;&#923;&#932;&#921;&#927;&#933;%201.xlsx" TargetMode="External"/></Relationships>
</file>

<file path=ppt/charts/_rels/chart10.xml.rels><?xml version="1.0" encoding="UTF-8" standalone="yes"?>
<Relationships xmlns="http://schemas.openxmlformats.org/package/2006/relationships"><Relationship Id="rId3" Type="http://schemas.microsoft.com/office/2011/relationships/chartStyle" Target="style9.xml"/><Relationship Id="rId2" Type="http://schemas.microsoft.com/office/2011/relationships/chartColorStyle" Target="colors9.xml"/><Relationship Id="rId1" Type="http://schemas.openxmlformats.org/officeDocument/2006/relationships/oleObject" Target="file:///C:\Users\fprovi\Desktop\DELTIO%206\pinakes%206%20deltiou.xlsx" TargetMode="External"/></Relationships>
</file>

<file path=ppt/charts/_rels/chart11.xml.rels><?xml version="1.0" encoding="UTF-8" standalone="yes"?>
<Relationships xmlns="http://schemas.openxmlformats.org/package/2006/relationships"><Relationship Id="rId3" Type="http://schemas.microsoft.com/office/2011/relationships/chartStyle" Target="style10.xml"/><Relationship Id="rId2" Type="http://schemas.microsoft.com/office/2011/relationships/chartColorStyle" Target="colors10.xml"/><Relationship Id="rId1" Type="http://schemas.openxmlformats.org/officeDocument/2006/relationships/oleObject" Target="file:///C:\Users\fprovi\Desktop\pinakes%20deltiou%206.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Users\fprovi\Desktop\DELTIO%206\pinakes%206%20deltiou.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C:\Users\Alexandros\Dropbox\Desktop\myPro\01%20&#928;&#945;&#961;&#945;&#964;&#951;&#961;&#951;&#964;&#951;&#961;&#953;&#959;\4%20Contributions\6_&#916;&#917;&#923;&#932;&#921;&#927;_&#928;&#913;&#929;&#913;&#932;&#919;&#929;&#919;&#932;&#919;&#929;&#921;&#927;&#933;\pinakes%206%20deltiou.xlsx" TargetMode="External"/></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oleObject" Target="file:///C:\Users\fprovi\Desktop\&#916;&#917;&#923;&#932;&#921;&#913;%20&#932;&#933;&#928;&#927;&#933;%20&#928;&#913;&#929;&#913;&#932;&#919;&#929;&#919;&#932;&#919;&#929;&#921;&#927;\poverty%20risk-&#951;&#955;&#953;&#954;&#953;&#949;&#963;.xlsx" TargetMode="External"/></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package" Target="../embeddings/___________________Microsoft_Office_Excel1.xlsx"/></Relationships>
</file>

<file path=ppt/charts/_rels/chart4.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oleObject" Target="file:///C:\Users\fprovi\Desktop\&#916;&#917;&#923;&#932;&#921;&#913;%20&#932;&#933;&#928;&#927;&#933;%20&#928;&#913;&#929;&#913;&#932;&#919;&#929;&#919;&#932;&#919;&#929;&#921;&#927;\&#916;&#917;&#923;&#932;&#921;&#927;%204\4o%20deltio-final\&#928;&#921;&#925;&#913;&#922;&#917;&#931;%20&#916;&#917;&#923;&#932;&#921;&#927;%204%20.xlsx" TargetMode="External"/></Relationships>
</file>

<file path=ppt/charts/_rels/chart5.xml.rels><?xml version="1.0" encoding="UTF-8" standalone="yes"?>
<Relationships xmlns="http://schemas.openxmlformats.org/package/2006/relationships"><Relationship Id="rId3" Type="http://schemas.microsoft.com/office/2011/relationships/chartStyle" Target="style5.xml"/><Relationship Id="rId2" Type="http://schemas.microsoft.com/office/2011/relationships/chartColorStyle" Target="colors5.xml"/><Relationship Id="rId1" Type="http://schemas.openxmlformats.org/officeDocument/2006/relationships/oleObject" Target="file:///C:\Users\fprovi\Desktop\&#916;&#917;&#923;&#932;&#921;&#927;%204\&#922;&#927;&#921;&#925;&#937;&#925;&#921;&#922;&#919;%20&#931;&#933;&#925;&#913;&#925;&#913;&#931;&#932;&#929;&#927;&#934;&#919;\analytika%20koinvvnikh.xlsx" TargetMode="External"/></Relationships>
</file>

<file path=ppt/charts/_rels/chart6.xml.rels><?xml version="1.0" encoding="UTF-8" standalone="yes"?>
<Relationships xmlns="http://schemas.openxmlformats.org/package/2006/relationships"><Relationship Id="rId3" Type="http://schemas.microsoft.com/office/2011/relationships/chartStyle" Target="style6.xml"/><Relationship Id="rId2" Type="http://schemas.microsoft.com/office/2011/relationships/chartColorStyle" Target="colors6.xml"/><Relationship Id="rId1" Type="http://schemas.openxmlformats.org/officeDocument/2006/relationships/oleObject" Target="file:///C:\Users\fprovi\Desktop\&#916;&#917;&#923;&#932;&#921;&#913;%20&#932;&#933;&#928;&#927;&#933;%20&#928;&#913;&#929;&#913;&#932;&#919;&#929;&#919;&#932;&#919;&#929;&#921;&#927;\&#916;&#917;&#923;&#932;&#921;&#927;%205-&#917;&#922;&#928;&#913;&#921;&#916;&#917;&#933;&#931;&#919;\finals\TABLES_DELTIO%205_FINAL.xlsx" TargetMode="External"/></Relationships>
</file>

<file path=ppt/charts/_rels/chart7.xml.rels><?xml version="1.0" encoding="UTF-8" standalone="yes"?>
<Relationships xmlns="http://schemas.openxmlformats.org/package/2006/relationships"><Relationship Id="rId3" Type="http://schemas.microsoft.com/office/2011/relationships/chartStyle" Target="style7.xml"/><Relationship Id="rId2" Type="http://schemas.microsoft.com/office/2011/relationships/chartColorStyle" Target="colors7.xml"/><Relationship Id="rId1" Type="http://schemas.openxmlformats.org/officeDocument/2006/relationships/oleObject" Target="file:///C:\Users\fprovi\Desktop\DELTIO%206\pinakes%206%20deltiou.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fprovi\Desktop\DELTIO%206\pinakes%206%20deltiou.xlsx" TargetMode="External"/></Relationships>
</file>

<file path=ppt/charts/_rels/chart9.xml.rels><?xml version="1.0" encoding="UTF-8" standalone="yes"?>
<Relationships xmlns="http://schemas.openxmlformats.org/package/2006/relationships"><Relationship Id="rId3" Type="http://schemas.microsoft.com/office/2011/relationships/chartStyle" Target="style8.xml"/><Relationship Id="rId2" Type="http://schemas.microsoft.com/office/2011/relationships/chartColorStyle" Target="colors8.xml"/><Relationship Id="rId1" Type="http://schemas.openxmlformats.org/officeDocument/2006/relationships/oleObject" Target="file:///C:\Users\fprovi\Desktop\pinakes%20deltiou%206.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l-GR"/>
  <c:chart>
    <c:title>
      <c:tx>
        <c:rich>
          <a:bodyPr rot="0" spcFirstLastPara="1" vertOverflow="ellipsis" vert="horz" wrap="square" anchor="ctr" anchorCtr="1"/>
          <a:lstStyle/>
          <a:p>
            <a:pPr>
              <a:defRPr sz="1800" b="1" i="0" u="none" strike="noStrike" kern="1200" spc="0" baseline="0">
                <a:solidFill>
                  <a:schemeClr val="dk1"/>
                </a:solidFill>
                <a:latin typeface="+mn-lt"/>
                <a:ea typeface="+mn-ea"/>
                <a:cs typeface="+mn-cs"/>
              </a:defRPr>
            </a:pPr>
            <a:r>
              <a:rPr lang="el-GR" sz="1800" b="1" dirty="0"/>
              <a:t>ΠΟΣΟΣΤΟ ΠΛΗΘΥΣΜΟΥ ΣΕ ΚΙΝΔΥΝΟ ΦΤΩΧΕΙΑΣ Η</a:t>
            </a:r>
            <a:r>
              <a:rPr lang="en-US" sz="1800" b="1" dirty="0"/>
              <a:t>/</a:t>
            </a:r>
            <a:r>
              <a:rPr lang="el-GR" sz="1800" b="1" dirty="0"/>
              <a:t>ΚΑΙ ΚΟΙΝΩΝΙΚΟΥ ΑΠΟΚΛΕΙΣΜΟΥ ΣΤΑ ΑΤΟΜΑ ΜΕ ΑΝΑΠΗΡΙΑ 16-64 ΕΤΩΝ (2016)</a:t>
            </a:r>
          </a:p>
        </c:rich>
      </c:tx>
      <c:layout>
        <c:manualLayout>
          <c:xMode val="edge"/>
          <c:yMode val="edge"/>
          <c:x val="0.12452869529703828"/>
          <c:y val="1.1867502603997951E-2"/>
        </c:manualLayout>
      </c:layout>
      <c:spPr>
        <a:noFill/>
        <a:ln>
          <a:noFill/>
        </a:ln>
        <a:effectLst/>
      </c:spPr>
    </c:title>
    <c:plotArea>
      <c:layout/>
      <c:barChart>
        <c:barDir val="col"/>
        <c:grouping val="clustered"/>
        <c:ser>
          <c:idx val="0"/>
          <c:order val="0"/>
          <c:spPr>
            <a:solidFill>
              <a:schemeClr val="accent1"/>
            </a:solidFill>
            <a:ln>
              <a:noFill/>
            </a:ln>
            <a:effectLst/>
          </c:spPr>
          <c:dLbls>
            <c:spPr>
              <a:noFill/>
              <a:ln>
                <a:noFill/>
              </a:ln>
              <a:effectLst/>
            </c:spPr>
            <c:txPr>
              <a:bodyPr rot="0" spcFirstLastPara="1" vertOverflow="ellipsis" vert="horz" wrap="square" anchor="ctr" anchorCtr="1"/>
              <a:lstStyle/>
              <a:p>
                <a:pPr>
                  <a:defRPr sz="1400" b="1" i="0" u="none" strike="noStrike" kern="1200" baseline="0">
                    <a:solidFill>
                      <a:schemeClr val="dk1"/>
                    </a:solidFill>
                    <a:latin typeface="+mn-lt"/>
                    <a:ea typeface="+mn-ea"/>
                    <a:cs typeface="+mn-cs"/>
                  </a:defRPr>
                </a:pPr>
                <a:endParaRPr lang="el-GR"/>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Φύλλο10!$A$3:$C$3</c:f>
              <c:strCache>
                <c:ptCount val="3"/>
                <c:pt idx="0">
                  <c:v>Με σοβαρή αναπηρία/περιορισμό δραστηριότητας</c:v>
                </c:pt>
                <c:pt idx="1">
                  <c:v>Με μέτρια αναπηρία/ περιορισμό δραστηριότητας</c:v>
                </c:pt>
                <c:pt idx="2">
                  <c:v>Χωρίς αναπηρία</c:v>
                </c:pt>
              </c:strCache>
            </c:strRef>
          </c:cat>
          <c:val>
            <c:numRef>
              <c:f>Φύλλο10!$A$4:$C$4</c:f>
              <c:numCache>
                <c:formatCode>0.0%</c:formatCode>
                <c:ptCount val="3"/>
                <c:pt idx="0">
                  <c:v>0.58200000000000007</c:v>
                </c:pt>
                <c:pt idx="1">
                  <c:v>0.47800000000000004</c:v>
                </c:pt>
                <c:pt idx="2">
                  <c:v>0.37900000000000006</c:v>
                </c:pt>
              </c:numCache>
            </c:numRef>
          </c:val>
          <c:extLst xmlns:c16r2="http://schemas.microsoft.com/office/drawing/2015/06/chart">
            <c:ext xmlns:c16="http://schemas.microsoft.com/office/drawing/2014/chart" uri="{C3380CC4-5D6E-409C-BE32-E72D297353CC}">
              <c16:uniqueId val="{00000000-7EB2-44CA-9ABC-157A4FF829E7}"/>
            </c:ext>
          </c:extLst>
        </c:ser>
        <c:dLbls/>
        <c:gapWidth val="219"/>
        <c:overlap val="-27"/>
        <c:axId val="61563648"/>
        <c:axId val="61565184"/>
      </c:barChart>
      <c:catAx>
        <c:axId val="61563648"/>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l-GR"/>
          </a:p>
        </c:txPr>
        <c:crossAx val="61565184"/>
        <c:crosses val="autoZero"/>
        <c:auto val="1"/>
        <c:lblAlgn val="ctr"/>
        <c:lblOffset val="100"/>
      </c:catAx>
      <c:valAx>
        <c:axId val="61565184"/>
        <c:scaling>
          <c:orientation val="minMax"/>
        </c:scaling>
        <c:axPos val="l"/>
        <c:majorGridlines>
          <c:spPr>
            <a:ln w="9525" cap="flat" cmpd="sng" algn="ctr">
              <a:solidFill>
                <a:schemeClr val="tx1">
                  <a:lumMod val="15000"/>
                  <a:lumOff val="85000"/>
                </a:schemeClr>
              </a:solidFill>
              <a:round/>
            </a:ln>
            <a:effectLst/>
          </c:spPr>
        </c:majorGridlines>
        <c:numFmt formatCode="0.0%"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l-GR"/>
          </a:p>
        </c:txPr>
        <c:crossAx val="61563648"/>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dk1"/>
                </a:solidFill>
                <a:latin typeface="+mn-lt"/>
                <a:ea typeface="+mn-ea"/>
                <a:cs typeface="+mn-cs"/>
              </a:defRPr>
            </a:pPr>
            <a:endParaRPr lang="el-GR"/>
          </a:p>
        </c:txPr>
      </c:dTable>
      <c:spPr>
        <a:noFill/>
        <a:ln>
          <a:noFill/>
        </a:ln>
        <a:effectLst/>
      </c:spPr>
    </c:plotArea>
    <c:plotVisOnly val="1"/>
    <c:dispBlanksAs val="gap"/>
  </c:chart>
  <c:spPr>
    <a:solidFill>
      <a:schemeClr val="lt1"/>
    </a:solidFill>
    <a:ln w="19050" cap="rnd" cmpd="sng" algn="ctr">
      <a:solidFill>
        <a:schemeClr val="accent2"/>
      </a:solidFill>
      <a:prstDash val="solid"/>
    </a:ln>
    <a:effectLst/>
  </c:spPr>
  <c:txPr>
    <a:bodyPr/>
    <a:lstStyle/>
    <a:p>
      <a:pPr>
        <a:defRPr>
          <a:solidFill>
            <a:schemeClr val="dk1"/>
          </a:solidFill>
          <a:latin typeface="+mn-lt"/>
          <a:ea typeface="+mn-ea"/>
          <a:cs typeface="+mn-cs"/>
        </a:defRPr>
      </a:pPr>
      <a:endParaRPr lang="el-GR"/>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lang val="el-GR"/>
  <c:chart>
    <c:title>
      <c:tx>
        <c:rich>
          <a:bodyPr rot="0" spcFirstLastPara="1" vertOverflow="ellipsis" vert="horz" wrap="square" anchor="ctr" anchorCtr="1"/>
          <a:lstStyle/>
          <a:p>
            <a:pPr>
              <a:defRPr sz="1862" b="0" i="0" u="none" strike="noStrike" kern="1200" spc="0" baseline="0">
                <a:solidFill>
                  <a:schemeClr val="dk1"/>
                </a:solidFill>
                <a:latin typeface="+mn-lt"/>
                <a:ea typeface="+mn-ea"/>
                <a:cs typeface="+mn-cs"/>
              </a:defRPr>
            </a:pPr>
            <a:r>
              <a:rPr lang="el-GR"/>
              <a:t>ΑΙΣΘΑΝΟΝΤΑΙ ΑΝΕΤΑ ΜΕ ΤΟ ΕΝΔΕΧΟΜΕΝΟ ΤΟ ΑΝΩΤΑΤΟ ΠΟΛΙΤΙΚΟ ΑΞΙΩΜΑ ΝΑ ΚΑΤΕΙΧΕ ΑΤΟΜΟ ΜΕ ΑΝΑΠΗΡΙΑ (2009-2019)</a:t>
            </a:r>
          </a:p>
        </c:rich>
      </c:tx>
      <c:layout/>
      <c:spPr>
        <a:noFill/>
        <a:ln>
          <a:noFill/>
        </a:ln>
        <a:effectLst/>
      </c:spPr>
    </c:title>
    <c:plotArea>
      <c:layout/>
      <c:barChart>
        <c:barDir val="col"/>
        <c:grouping val="clustered"/>
        <c:ser>
          <c:idx val="0"/>
          <c:order val="0"/>
          <c:tx>
            <c:strRef>
              <c:f>GRAPH.4!$A$3</c:f>
              <c:strCache>
                <c:ptCount val="1"/>
                <c:pt idx="0">
                  <c:v>Ελλάδα</c:v>
                </c:pt>
              </c:strCache>
            </c:strRef>
          </c:tx>
          <c:spPr>
            <a:solidFill>
              <a:schemeClr val="accent1"/>
            </a:solidFill>
            <a:ln>
              <a:noFill/>
            </a:ln>
            <a:effectLst/>
          </c:spPr>
          <c:dLbls>
            <c:spPr>
              <a:noFill/>
              <a:ln>
                <a:noFill/>
              </a:ln>
              <a:effectLst/>
            </c:spPr>
            <c:txPr>
              <a:bodyPr rot="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el-GR"/>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GRAPH.4!$B$2:$E$2</c:f>
              <c:numCache>
                <c:formatCode>General</c:formatCode>
                <c:ptCount val="4"/>
                <c:pt idx="0">
                  <c:v>2019</c:v>
                </c:pt>
                <c:pt idx="1">
                  <c:v>2015</c:v>
                </c:pt>
                <c:pt idx="2">
                  <c:v>2012</c:v>
                </c:pt>
                <c:pt idx="3">
                  <c:v>2009</c:v>
                </c:pt>
              </c:numCache>
            </c:numRef>
          </c:cat>
          <c:val>
            <c:numRef>
              <c:f>GRAPH.4!$B$3:$E$3</c:f>
              <c:numCache>
                <c:formatCode>0%</c:formatCode>
                <c:ptCount val="4"/>
                <c:pt idx="0">
                  <c:v>0.82000000000000062</c:v>
                </c:pt>
                <c:pt idx="1">
                  <c:v>0.81</c:v>
                </c:pt>
                <c:pt idx="2">
                  <c:v>0.72000000000000064</c:v>
                </c:pt>
                <c:pt idx="3">
                  <c:v>0.69000000000000061</c:v>
                </c:pt>
              </c:numCache>
              <c:extLst xmlns:c16r2="http://schemas.microsoft.com/office/drawing/2015/06/chart"/>
            </c:numRef>
          </c:val>
          <c:extLst xmlns:c16r2="http://schemas.microsoft.com/office/drawing/2015/06/chart">
            <c:ext xmlns:c16="http://schemas.microsoft.com/office/drawing/2014/chart" uri="{C3380CC4-5D6E-409C-BE32-E72D297353CC}">
              <c16:uniqueId val="{00000000-4981-42A0-BF75-07A917CA440B}"/>
            </c:ext>
          </c:extLst>
        </c:ser>
        <c:ser>
          <c:idx val="1"/>
          <c:order val="1"/>
          <c:tx>
            <c:strRef>
              <c:f>GRAPH.4!$A$4</c:f>
              <c:strCache>
                <c:ptCount val="1"/>
                <c:pt idx="0">
                  <c:v>Ε.Ε </c:v>
                </c:pt>
              </c:strCache>
            </c:strRef>
          </c:tx>
          <c:spPr>
            <a:solidFill>
              <a:schemeClr val="accent2"/>
            </a:solidFill>
            <a:ln>
              <a:noFill/>
            </a:ln>
            <a:effectLst/>
          </c:spPr>
          <c:dLbls>
            <c:spPr>
              <a:noFill/>
              <a:ln>
                <a:noFill/>
              </a:ln>
              <a:effectLst/>
            </c:spPr>
            <c:txPr>
              <a:bodyPr rot="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el-GR"/>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GRAPH.4!$B$2:$E$2</c:f>
              <c:numCache>
                <c:formatCode>General</c:formatCode>
                <c:ptCount val="4"/>
                <c:pt idx="0">
                  <c:v>2019</c:v>
                </c:pt>
                <c:pt idx="1">
                  <c:v>2015</c:v>
                </c:pt>
                <c:pt idx="2">
                  <c:v>2012</c:v>
                </c:pt>
                <c:pt idx="3">
                  <c:v>2009</c:v>
                </c:pt>
              </c:numCache>
            </c:numRef>
          </c:cat>
          <c:val>
            <c:numRef>
              <c:f>GRAPH.4!$B$4:$E$4</c:f>
              <c:numCache>
                <c:formatCode>0%</c:formatCode>
                <c:ptCount val="4"/>
                <c:pt idx="0">
                  <c:v>0.77000000000000091</c:v>
                </c:pt>
                <c:pt idx="1">
                  <c:v>0.69000000000000061</c:v>
                </c:pt>
                <c:pt idx="2">
                  <c:v>0.6400000000000009</c:v>
                </c:pt>
                <c:pt idx="3">
                  <c:v>0.61000000000000065</c:v>
                </c:pt>
              </c:numCache>
              <c:extLst xmlns:c16r2="http://schemas.microsoft.com/office/drawing/2015/06/chart"/>
            </c:numRef>
          </c:val>
          <c:extLst xmlns:c16r2="http://schemas.microsoft.com/office/drawing/2015/06/chart">
            <c:ext xmlns:c16="http://schemas.microsoft.com/office/drawing/2014/chart" uri="{C3380CC4-5D6E-409C-BE32-E72D297353CC}">
              <c16:uniqueId val="{00000001-4981-42A0-BF75-07A917CA440B}"/>
            </c:ext>
          </c:extLst>
        </c:ser>
        <c:dLbls/>
        <c:gapWidth val="219"/>
        <c:overlap val="-27"/>
        <c:axId val="56166272"/>
        <c:axId val="56167808"/>
      </c:barChart>
      <c:catAx>
        <c:axId val="56166272"/>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el-GR"/>
          </a:p>
        </c:txPr>
        <c:crossAx val="56167808"/>
        <c:crosses val="autoZero"/>
        <c:auto val="1"/>
        <c:lblAlgn val="ctr"/>
        <c:lblOffset val="100"/>
      </c:catAx>
      <c:valAx>
        <c:axId val="56167808"/>
        <c:scaling>
          <c:orientation val="minMax"/>
        </c:scaling>
        <c:axPos val="l"/>
        <c:majorGridlines>
          <c:spPr>
            <a:ln w="9525" cap="flat" cmpd="sng" algn="ctr">
              <a:solidFill>
                <a:schemeClr val="tx1">
                  <a:lumMod val="15000"/>
                  <a:lumOff val="85000"/>
                </a:schemeClr>
              </a:solidFill>
              <a:round/>
            </a:ln>
            <a:effectLst/>
          </c:spPr>
        </c:majorGridlines>
        <c:numFmt formatCode="0%" sourceLinked="1"/>
        <c:maj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el-GR"/>
          </a:p>
        </c:txPr>
        <c:crossAx val="56166272"/>
        <c:crosses val="autoZero"/>
        <c:crossBetween val="between"/>
      </c:valAx>
      <c:spPr>
        <a:noFill/>
        <a:ln>
          <a:noFill/>
        </a:ln>
        <a:effectLst/>
      </c:spPr>
    </c:plotArea>
    <c:legend>
      <c:legendPos val="b"/>
      <c:layout/>
      <c:spPr>
        <a:noFill/>
        <a:ln>
          <a:noFill/>
        </a:ln>
        <a:effectLst/>
      </c:spPr>
      <c:txPr>
        <a:bodyPr rot="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el-GR"/>
        </a:p>
      </c:txPr>
    </c:legend>
    <c:plotVisOnly val="1"/>
    <c:dispBlanksAs val="gap"/>
  </c:chart>
  <c:spPr>
    <a:gradFill rotWithShape="1">
      <a:gsLst>
        <a:gs pos="0">
          <a:schemeClr val="accent3">
            <a:tint val="64000"/>
            <a:lumMod val="118000"/>
          </a:schemeClr>
        </a:gs>
        <a:gs pos="100000">
          <a:schemeClr val="accent3">
            <a:tint val="92000"/>
            <a:alpha val="100000"/>
            <a:lumMod val="110000"/>
          </a:schemeClr>
        </a:gs>
      </a:gsLst>
      <a:lin ang="5400000" scaled="0"/>
    </a:gradFill>
    <a:ln w="9525" cap="rnd" cmpd="sng" algn="ctr">
      <a:solidFill>
        <a:schemeClr val="accent3"/>
      </a:solidFill>
      <a:prstDash val="solid"/>
    </a:ln>
    <a:effectLst/>
  </c:spPr>
  <c:txPr>
    <a:bodyPr/>
    <a:lstStyle/>
    <a:p>
      <a:pPr>
        <a:defRPr>
          <a:solidFill>
            <a:schemeClr val="dk1"/>
          </a:solidFill>
          <a:latin typeface="+mn-lt"/>
          <a:ea typeface="+mn-ea"/>
          <a:cs typeface="+mn-cs"/>
        </a:defRPr>
      </a:pPr>
      <a:endParaRPr lang="el-GR"/>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lang val="el-GR"/>
  <c:chart>
    <c:title>
      <c:tx>
        <c:rich>
          <a:bodyPr rot="0" spcFirstLastPara="1" vertOverflow="ellipsis" vert="horz" wrap="square" anchor="ctr" anchorCtr="1"/>
          <a:lstStyle/>
          <a:p>
            <a:pPr>
              <a:defRPr sz="1862" b="1" i="0" u="none" strike="noStrike" kern="1200" spc="0" baseline="0">
                <a:solidFill>
                  <a:schemeClr val="dk1"/>
                </a:solidFill>
                <a:latin typeface="+mn-lt"/>
                <a:ea typeface="+mn-ea"/>
                <a:cs typeface="+mn-cs"/>
              </a:defRPr>
            </a:pPr>
            <a:r>
              <a:rPr lang="el-GR" b="1"/>
              <a:t>ΑΙΣΘΑΝΟΝΤΑΙ ΑΝΕΤΑ ΜΕ ΤΟ ΕΝΔΕΧΟΜΕΝΟ ΤΟ ΠΑΙΔΙ ΤΟΥΣ ΝΑ ΔΙΑΤΗΡΟΥΣΕ ΔΕΣΜΟ ΜΕ ΑΤΟΜΟ ΜΕ ΑΝΑΠΗΡΙΑ (2019/2015)</a:t>
            </a:r>
          </a:p>
        </c:rich>
      </c:tx>
      <c:layout>
        <c:manualLayout>
          <c:xMode val="edge"/>
          <c:yMode val="edge"/>
          <c:x val="0.14976544443138645"/>
          <c:y val="1.6149870801033594E-2"/>
        </c:manualLayout>
      </c:layout>
      <c:spPr>
        <a:noFill/>
        <a:ln>
          <a:noFill/>
        </a:ln>
        <a:effectLst/>
      </c:spPr>
    </c:title>
    <c:plotArea>
      <c:layout/>
      <c:barChart>
        <c:barDir val="col"/>
        <c:grouping val="clustered"/>
        <c:ser>
          <c:idx val="0"/>
          <c:order val="0"/>
          <c:tx>
            <c:strRef>
              <c:f>Φύλλο6!$A$3</c:f>
              <c:strCache>
                <c:ptCount val="1"/>
                <c:pt idx="0">
                  <c:v>Ελλάδα</c:v>
                </c:pt>
              </c:strCache>
            </c:strRef>
          </c:tx>
          <c:spPr>
            <a:solidFill>
              <a:schemeClr val="accent1"/>
            </a:solidFill>
            <a:ln>
              <a:noFill/>
            </a:ln>
            <a:effectLst/>
          </c:spPr>
          <c:dLbls>
            <c:spPr>
              <a:noFill/>
              <a:ln>
                <a:noFill/>
              </a:ln>
              <a:effectLst/>
            </c:spPr>
            <c:txPr>
              <a:bodyPr rot="0" spcFirstLastPara="1" vertOverflow="ellipsis" vert="horz" wrap="square" anchor="ctr" anchorCtr="1"/>
              <a:lstStyle/>
              <a:p>
                <a:pPr>
                  <a:defRPr sz="1400" b="1" i="0" u="none" strike="noStrike" kern="1200" baseline="0">
                    <a:solidFill>
                      <a:schemeClr val="dk1"/>
                    </a:solidFill>
                    <a:latin typeface="+mn-lt"/>
                    <a:ea typeface="+mn-ea"/>
                    <a:cs typeface="+mn-cs"/>
                  </a:defRPr>
                </a:pPr>
                <a:endParaRPr lang="el-GR"/>
              </a:p>
            </c:txPr>
            <c:dLblPos val="outEnd"/>
            <c:showVal val="1"/>
            <c:extLst xmlns:c16r2="http://schemas.microsoft.com/office/drawing/2015/06/chart">
              <c:ext xmlns:c15="http://schemas.microsoft.com/office/drawing/2012/chart" uri="{CE6537A1-D6FC-4f65-9D91-7224C49458BB}">
                <c15:showLeaderLines val="0"/>
              </c:ext>
            </c:extLst>
          </c:dLbls>
          <c:cat>
            <c:strRef>
              <c:f>Φύλλο6!$B$1:$C$2</c:f>
              <c:strCache>
                <c:ptCount val="2"/>
                <c:pt idx="0">
                  <c:v>2019</c:v>
                </c:pt>
                <c:pt idx="1">
                  <c:v>2015</c:v>
                </c:pt>
              </c:strCache>
            </c:strRef>
          </c:cat>
          <c:val>
            <c:numRef>
              <c:f>Φύλλο6!$B$3:$C$3</c:f>
              <c:numCache>
                <c:formatCode>0%</c:formatCode>
                <c:ptCount val="2"/>
                <c:pt idx="0">
                  <c:v>0.47000000000000008</c:v>
                </c:pt>
                <c:pt idx="1">
                  <c:v>0.45</c:v>
                </c:pt>
              </c:numCache>
            </c:numRef>
          </c:val>
          <c:extLst xmlns:c16r2="http://schemas.microsoft.com/office/drawing/2015/06/chart">
            <c:ext xmlns:c16="http://schemas.microsoft.com/office/drawing/2014/chart" uri="{C3380CC4-5D6E-409C-BE32-E72D297353CC}">
              <c16:uniqueId val="{00000000-168A-4CFC-897C-E2575176B81D}"/>
            </c:ext>
          </c:extLst>
        </c:ser>
        <c:ser>
          <c:idx val="1"/>
          <c:order val="1"/>
          <c:tx>
            <c:strRef>
              <c:f>Φύλλο6!$A$4</c:f>
              <c:strCache>
                <c:ptCount val="1"/>
                <c:pt idx="0">
                  <c:v>Ε.Ε 28</c:v>
                </c:pt>
              </c:strCache>
            </c:strRef>
          </c:tx>
          <c:spPr>
            <a:solidFill>
              <a:schemeClr val="accent2"/>
            </a:solidFill>
            <a:ln>
              <a:noFill/>
            </a:ln>
            <a:effectLst/>
          </c:spPr>
          <c:dLbls>
            <c:spPr>
              <a:noFill/>
              <a:ln>
                <a:noFill/>
              </a:ln>
              <a:effectLst/>
            </c:spPr>
            <c:txPr>
              <a:bodyPr rot="0" spcFirstLastPara="1" vertOverflow="ellipsis" vert="horz" wrap="square" anchor="ctr" anchorCtr="1"/>
              <a:lstStyle/>
              <a:p>
                <a:pPr>
                  <a:defRPr sz="1400" b="1" i="0" u="none" strike="noStrike" kern="1200" baseline="0">
                    <a:solidFill>
                      <a:schemeClr val="dk1"/>
                    </a:solidFill>
                    <a:latin typeface="+mn-lt"/>
                    <a:ea typeface="+mn-ea"/>
                    <a:cs typeface="+mn-cs"/>
                  </a:defRPr>
                </a:pPr>
                <a:endParaRPr lang="el-GR"/>
              </a:p>
            </c:txPr>
            <c:dLblPos val="outEnd"/>
            <c:showVal val="1"/>
            <c:extLst xmlns:c16r2="http://schemas.microsoft.com/office/drawing/2015/06/chart">
              <c:ext xmlns:c15="http://schemas.microsoft.com/office/drawing/2012/chart" uri="{CE6537A1-D6FC-4f65-9D91-7224C49458BB}">
                <c15:showLeaderLines val="0"/>
              </c:ext>
            </c:extLst>
          </c:dLbls>
          <c:cat>
            <c:strRef>
              <c:f>Φύλλο6!$B$1:$C$2</c:f>
              <c:strCache>
                <c:ptCount val="2"/>
                <c:pt idx="0">
                  <c:v>2019</c:v>
                </c:pt>
                <c:pt idx="1">
                  <c:v>2015</c:v>
                </c:pt>
              </c:strCache>
            </c:strRef>
          </c:cat>
          <c:val>
            <c:numRef>
              <c:f>Φύλλο6!$B$4:$C$4</c:f>
              <c:numCache>
                <c:formatCode>0%</c:formatCode>
                <c:ptCount val="2"/>
                <c:pt idx="0">
                  <c:v>0.69000000000000061</c:v>
                </c:pt>
                <c:pt idx="1">
                  <c:v>0.59</c:v>
                </c:pt>
              </c:numCache>
            </c:numRef>
          </c:val>
          <c:extLst xmlns:c16r2="http://schemas.microsoft.com/office/drawing/2015/06/chart">
            <c:ext xmlns:c16="http://schemas.microsoft.com/office/drawing/2014/chart" uri="{C3380CC4-5D6E-409C-BE32-E72D297353CC}">
              <c16:uniqueId val="{00000001-168A-4CFC-897C-E2575176B81D}"/>
            </c:ext>
          </c:extLst>
        </c:ser>
        <c:dLbls>
          <c:showVal val="1"/>
        </c:dLbls>
        <c:gapWidth val="219"/>
        <c:overlap val="-27"/>
        <c:axId val="56362880"/>
        <c:axId val="56364416"/>
      </c:barChart>
      <c:catAx>
        <c:axId val="56362880"/>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1" i="0" u="none" strike="noStrike" kern="1200" baseline="0">
                <a:solidFill>
                  <a:schemeClr val="dk1"/>
                </a:solidFill>
                <a:latin typeface="+mn-lt"/>
                <a:ea typeface="+mn-ea"/>
                <a:cs typeface="+mn-cs"/>
              </a:defRPr>
            </a:pPr>
            <a:endParaRPr lang="el-GR"/>
          </a:p>
        </c:txPr>
        <c:crossAx val="56364416"/>
        <c:crosses val="autoZero"/>
        <c:auto val="1"/>
        <c:lblAlgn val="ctr"/>
        <c:lblOffset val="100"/>
      </c:catAx>
      <c:valAx>
        <c:axId val="56364416"/>
        <c:scaling>
          <c:orientation val="minMax"/>
          <c:max val="0.9"/>
        </c:scaling>
        <c:axPos val="l"/>
        <c:majorGridlines>
          <c:spPr>
            <a:ln w="9525" cap="flat" cmpd="sng" algn="ctr">
              <a:solidFill>
                <a:schemeClr val="tx1">
                  <a:lumMod val="15000"/>
                  <a:lumOff val="85000"/>
                </a:schemeClr>
              </a:solidFill>
              <a:round/>
            </a:ln>
            <a:effectLst/>
          </c:spPr>
        </c:majorGridlines>
        <c:numFmt formatCode="0%" sourceLinked="1"/>
        <c:maj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el-GR"/>
          </a:p>
        </c:txPr>
        <c:crossAx val="56362880"/>
        <c:crosses val="autoZero"/>
        <c:crossBetween val="between"/>
      </c:valAx>
      <c:spPr>
        <a:noFill/>
        <a:ln>
          <a:noFill/>
        </a:ln>
        <a:effectLst/>
      </c:spPr>
    </c:plotArea>
    <c:legend>
      <c:legendPos val="b"/>
      <c:layout/>
      <c:spPr>
        <a:noFill/>
        <a:ln>
          <a:noFill/>
        </a:ln>
        <a:effectLst/>
      </c:spPr>
      <c:txPr>
        <a:bodyPr rot="0" spcFirstLastPara="1" vertOverflow="ellipsis" vert="horz" wrap="square" anchor="ctr" anchorCtr="1"/>
        <a:lstStyle/>
        <a:p>
          <a:pPr>
            <a:defRPr sz="1300" b="1" i="0" u="none" strike="noStrike" kern="1200" baseline="0">
              <a:solidFill>
                <a:schemeClr val="dk1"/>
              </a:solidFill>
              <a:latin typeface="+mn-lt"/>
              <a:ea typeface="+mn-ea"/>
              <a:cs typeface="+mn-cs"/>
            </a:defRPr>
          </a:pPr>
          <a:endParaRPr lang="el-GR"/>
        </a:p>
      </c:txPr>
    </c:legend>
    <c:plotVisOnly val="1"/>
    <c:dispBlanksAs val="gap"/>
  </c:chart>
  <c:spPr>
    <a:solidFill>
      <a:schemeClr val="lt1"/>
    </a:solidFill>
    <a:ln w="19050" cap="rnd" cmpd="sng" algn="ctr">
      <a:solidFill>
        <a:schemeClr val="accent1"/>
      </a:solidFill>
      <a:prstDash val="solid"/>
    </a:ln>
    <a:effectLst/>
  </c:spPr>
  <c:txPr>
    <a:bodyPr/>
    <a:lstStyle/>
    <a:p>
      <a:pPr>
        <a:defRPr>
          <a:solidFill>
            <a:schemeClr val="dk1"/>
          </a:solidFill>
          <a:latin typeface="+mn-lt"/>
          <a:ea typeface="+mn-ea"/>
          <a:cs typeface="+mn-cs"/>
        </a:defRPr>
      </a:pPr>
      <a:endParaRPr lang="el-GR"/>
    </a:p>
  </c:txPr>
  <c:externalData r:id="rId1"/>
</c:chartSpace>
</file>

<file path=ppt/charts/chart12.xml><?xml version="1.0" encoding="utf-8"?>
<c:chartSpace xmlns:c="http://schemas.openxmlformats.org/drawingml/2006/chart" xmlns:a="http://schemas.openxmlformats.org/drawingml/2006/main" xmlns:r="http://schemas.openxmlformats.org/officeDocument/2006/relationships">
  <c:lang val="el-GR"/>
  <c:chart>
    <c:title>
      <c:tx>
        <c:rich>
          <a:bodyPr rot="0" vert="horz"/>
          <a:lstStyle/>
          <a:p>
            <a:pPr>
              <a:defRPr/>
            </a:pPr>
            <a:r>
              <a:rPr lang="el-GR"/>
              <a:t>ΑΝΤΙΛΑΜΒΑΝΟΝΤΑΙ ΤΗΝ ΑΝΑΠΗΡΙΑ ΩΣ ΔΥΝΗΤΙΚΟ ΜΕΙΟΝΕΚΤΗΜΑ ΣΤΗΝ ΕΥΡΕΣΗ ΕΡΓΑΣΙΑΣ (2006-2019)</a:t>
            </a:r>
          </a:p>
        </c:rich>
      </c:tx>
      <c:layout/>
      <c:spPr>
        <a:noFill/>
        <a:ln>
          <a:noFill/>
        </a:ln>
        <a:effectLst/>
      </c:spPr>
    </c:title>
    <c:plotArea>
      <c:layout>
        <c:manualLayout>
          <c:layoutTarget val="inner"/>
          <c:xMode val="edge"/>
          <c:yMode val="edge"/>
          <c:x val="2.8871391076115523E-2"/>
          <c:y val="5.0925925925925923E-2"/>
          <c:w val="0.94225721784776906"/>
          <c:h val="0.80493256051326878"/>
        </c:manualLayout>
      </c:layout>
      <c:barChart>
        <c:barDir val="col"/>
        <c:grouping val="clustered"/>
        <c:ser>
          <c:idx val="0"/>
          <c:order val="0"/>
          <c:tx>
            <c:strRef>
              <c:f>'GRAPH 7'!$A$3</c:f>
              <c:strCache>
                <c:ptCount val="1"/>
                <c:pt idx="0">
                  <c:v>Ελλάδα</c:v>
                </c:pt>
              </c:strCache>
            </c:strRef>
          </c:tx>
          <c:spPr>
            <a:solidFill>
              <a:schemeClr val="accent1"/>
            </a:solidFill>
            <a:ln>
              <a:noFill/>
            </a:ln>
            <a:effectLst/>
          </c:spPr>
          <c:dLbls>
            <c:spPr>
              <a:noFill/>
              <a:ln>
                <a:noFill/>
              </a:ln>
              <a:effectLst/>
            </c:spPr>
            <c:txPr>
              <a:bodyPr rot="0" vert="horz"/>
              <a:lstStyle/>
              <a:p>
                <a:pPr>
                  <a:defRPr sz="1300" b="1" i="0"/>
                </a:pPr>
                <a:endParaRPr lang="el-GR"/>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 7'!$B$1:$F$2</c:f>
              <c:strCache>
                <c:ptCount val="5"/>
                <c:pt idx="0">
                  <c:v>2019</c:v>
                </c:pt>
                <c:pt idx="1">
                  <c:v>2015</c:v>
                </c:pt>
                <c:pt idx="2">
                  <c:v>2012</c:v>
                </c:pt>
                <c:pt idx="3">
                  <c:v>2009</c:v>
                </c:pt>
                <c:pt idx="4">
                  <c:v>2006</c:v>
                </c:pt>
              </c:strCache>
            </c:strRef>
          </c:cat>
          <c:val>
            <c:numRef>
              <c:f>'GRAPH 7'!$B$3:$F$3</c:f>
              <c:numCache>
                <c:formatCode>0%</c:formatCode>
                <c:ptCount val="5"/>
                <c:pt idx="0">
                  <c:v>0.51</c:v>
                </c:pt>
                <c:pt idx="1">
                  <c:v>0.49000000000000027</c:v>
                </c:pt>
                <c:pt idx="2">
                  <c:v>0.48000000000000026</c:v>
                </c:pt>
                <c:pt idx="3">
                  <c:v>0.43000000000000027</c:v>
                </c:pt>
                <c:pt idx="4">
                  <c:v>0.56999999999999995</c:v>
                </c:pt>
              </c:numCache>
            </c:numRef>
          </c:val>
          <c:extLst xmlns:c16r2="http://schemas.microsoft.com/office/drawing/2015/06/chart">
            <c:ext xmlns:c16="http://schemas.microsoft.com/office/drawing/2014/chart" uri="{C3380CC4-5D6E-409C-BE32-E72D297353CC}">
              <c16:uniqueId val="{00000000-2C76-478F-97DE-5DF45FB0A783}"/>
            </c:ext>
          </c:extLst>
        </c:ser>
        <c:ser>
          <c:idx val="1"/>
          <c:order val="1"/>
          <c:tx>
            <c:strRef>
              <c:f>'GRAPH 7'!$A$4</c:f>
              <c:strCache>
                <c:ptCount val="1"/>
                <c:pt idx="0">
                  <c:v>Ε.Ε </c:v>
                </c:pt>
              </c:strCache>
            </c:strRef>
          </c:tx>
          <c:spPr>
            <a:solidFill>
              <a:schemeClr val="accent2"/>
            </a:solidFill>
            <a:ln>
              <a:noFill/>
            </a:ln>
            <a:effectLst/>
          </c:spPr>
          <c:dLbls>
            <c:spPr>
              <a:noFill/>
              <a:ln>
                <a:noFill/>
              </a:ln>
              <a:effectLst/>
            </c:spPr>
            <c:txPr>
              <a:bodyPr rot="0" vert="horz"/>
              <a:lstStyle/>
              <a:p>
                <a:pPr>
                  <a:defRPr sz="1300" b="1"/>
                </a:pPr>
                <a:endParaRPr lang="el-GR"/>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 7'!$B$1:$F$2</c:f>
              <c:strCache>
                <c:ptCount val="5"/>
                <c:pt idx="0">
                  <c:v>2019</c:v>
                </c:pt>
                <c:pt idx="1">
                  <c:v>2015</c:v>
                </c:pt>
                <c:pt idx="2">
                  <c:v>2012</c:v>
                </c:pt>
                <c:pt idx="3">
                  <c:v>2009</c:v>
                </c:pt>
                <c:pt idx="4">
                  <c:v>2006</c:v>
                </c:pt>
              </c:strCache>
            </c:strRef>
          </c:cat>
          <c:val>
            <c:numRef>
              <c:f>'GRAPH 7'!$B$4:$F$4</c:f>
              <c:numCache>
                <c:formatCode>0%</c:formatCode>
                <c:ptCount val="5"/>
                <c:pt idx="0">
                  <c:v>0.41000000000000025</c:v>
                </c:pt>
                <c:pt idx="1">
                  <c:v>0.46</c:v>
                </c:pt>
                <c:pt idx="2">
                  <c:v>0.4</c:v>
                </c:pt>
                <c:pt idx="3">
                  <c:v>0.37000000000000027</c:v>
                </c:pt>
                <c:pt idx="4">
                  <c:v>0.49000000000000027</c:v>
                </c:pt>
              </c:numCache>
            </c:numRef>
          </c:val>
          <c:extLst xmlns:c16r2="http://schemas.microsoft.com/office/drawing/2015/06/chart">
            <c:ext xmlns:c16="http://schemas.microsoft.com/office/drawing/2014/chart" uri="{C3380CC4-5D6E-409C-BE32-E72D297353CC}">
              <c16:uniqueId val="{00000001-2C76-478F-97DE-5DF45FB0A783}"/>
            </c:ext>
          </c:extLst>
        </c:ser>
        <c:dLbls/>
        <c:gapWidth val="219"/>
        <c:overlap val="-27"/>
        <c:axId val="56412032"/>
        <c:axId val="56413568"/>
      </c:barChart>
      <c:catAx>
        <c:axId val="56412032"/>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vert="horz"/>
          <a:lstStyle/>
          <a:p>
            <a:pPr>
              <a:defRPr sz="1100" b="1"/>
            </a:pPr>
            <a:endParaRPr lang="el-GR"/>
          </a:p>
        </c:txPr>
        <c:crossAx val="56413568"/>
        <c:crosses val="autoZero"/>
        <c:auto val="1"/>
        <c:lblAlgn val="ctr"/>
        <c:lblOffset val="100"/>
      </c:catAx>
      <c:valAx>
        <c:axId val="56413568"/>
        <c:scaling>
          <c:orientation val="minMax"/>
          <c:max val="0.8"/>
        </c:scaling>
        <c:delete val="1"/>
        <c:axPos val="l"/>
        <c:numFmt formatCode="0%" sourceLinked="1"/>
        <c:majorTickMark val="none"/>
        <c:tickLblPos val="none"/>
        <c:crossAx val="56412032"/>
        <c:crosses val="autoZero"/>
        <c:crossBetween val="between"/>
      </c:valAx>
      <c:spPr>
        <a:noFill/>
        <a:ln>
          <a:noFill/>
        </a:ln>
        <a:effectLst/>
      </c:spPr>
    </c:plotArea>
    <c:legend>
      <c:legendPos val="b"/>
      <c:layout>
        <c:manualLayout>
          <c:xMode val="edge"/>
          <c:yMode val="edge"/>
          <c:x val="6.6113117075835129E-2"/>
          <c:y val="0.11631889763779507"/>
          <c:w val="0.19060822121644239"/>
          <c:h val="7.8125546806649168E-2"/>
        </c:manualLayout>
      </c:layout>
      <c:spPr>
        <a:noFill/>
        <a:ln>
          <a:noFill/>
        </a:ln>
        <a:effectLst/>
      </c:spPr>
      <c:txPr>
        <a:bodyPr rot="0" vert="horz"/>
        <a:lstStyle/>
        <a:p>
          <a:pPr>
            <a:defRPr sz="1200" b="1"/>
          </a:pPr>
          <a:endParaRPr lang="el-GR"/>
        </a:p>
      </c:txPr>
    </c:legend>
    <c:plotVisOnly val="1"/>
    <c:dispBlanksAs val="gap"/>
  </c:chart>
  <c:spPr>
    <a:solidFill>
      <a:schemeClr val="lt1"/>
    </a:solidFill>
    <a:ln w="19050" cap="rnd" cmpd="sng" algn="ctr">
      <a:solidFill>
        <a:schemeClr val="accent1"/>
      </a:solidFill>
      <a:prstDash val="solid"/>
    </a:ln>
    <a:effectLst/>
  </c:spPr>
  <c:txPr>
    <a:bodyPr/>
    <a:lstStyle/>
    <a:p>
      <a:pPr>
        <a:defRPr>
          <a:solidFill>
            <a:schemeClr val="dk1"/>
          </a:solidFill>
          <a:latin typeface="+mn-lt"/>
          <a:ea typeface="+mn-ea"/>
          <a:cs typeface="+mn-cs"/>
        </a:defRPr>
      </a:pPr>
      <a:endParaRPr lang="el-GR"/>
    </a:p>
  </c:txPr>
  <c:externalData r:id="rId1"/>
</c:chartSpace>
</file>

<file path=ppt/charts/chart13.xml><?xml version="1.0" encoding="utf-8"?>
<c:chartSpace xmlns:c="http://schemas.openxmlformats.org/drawingml/2006/chart" xmlns:a="http://schemas.openxmlformats.org/drawingml/2006/main" xmlns:r="http://schemas.openxmlformats.org/officeDocument/2006/relationships">
  <c:lang val="el-GR"/>
  <c:chart>
    <c:title>
      <c:tx>
        <c:rich>
          <a:bodyPr/>
          <a:lstStyle/>
          <a:p>
            <a:pPr>
              <a:defRPr/>
            </a:pPr>
            <a:r>
              <a:rPr lang="el-GR"/>
              <a:t>ΕΝΣΩΜΑΤΩΣΗ ΠΛΗΡΟΦΟΡΙΩΝ ΓΙΑ ΤΗΝ ΑΝΑΠΗΡΙΑ ΣΤΑ ΣΧΟΛΙΚΑ ΜΑΘΗΜΑΤΑ ΚΑΙ ΣΤΟ ΕΚΠΑΙΔΕΥΤΙΚΟ ΥΛΙΚΟ</a:t>
            </a:r>
          </a:p>
        </c:rich>
      </c:tx>
      <c:layout/>
    </c:title>
    <c:plotArea>
      <c:layout/>
      <c:barChart>
        <c:barDir val="col"/>
        <c:grouping val="clustered"/>
        <c:ser>
          <c:idx val="0"/>
          <c:order val="0"/>
          <c:tx>
            <c:strRef>
              <c:f>'GRAPH 12'!$B$2</c:f>
              <c:strCache>
                <c:ptCount val="1"/>
                <c:pt idx="0">
                  <c:v>Ελλάδα </c:v>
                </c:pt>
              </c:strCache>
            </c:strRef>
          </c:tx>
          <c:spPr>
            <a:gradFill rotWithShape="1">
              <a:gsLst>
                <a:gs pos="0">
                  <a:schemeClr val="accent1">
                    <a:tint val="98000"/>
                    <a:lumMod val="114000"/>
                  </a:schemeClr>
                </a:gs>
                <a:gs pos="100000">
                  <a:schemeClr val="accent1">
                    <a:shade val="90000"/>
                    <a:lumMod val="84000"/>
                  </a:schemeClr>
                </a:gs>
              </a:gsLst>
              <a:lin ang="5400000" scaled="0"/>
            </a:gradFill>
            <a:ln>
              <a:noFill/>
            </a:ln>
            <a:effectLst>
              <a:outerShdw blurRad="38100" dist="25400" dir="5400000" rotWithShape="0">
                <a:srgbClr val="000000">
                  <a:alpha val="45000"/>
                </a:srgbClr>
              </a:outerShdw>
            </a:effectLst>
          </c:spPr>
          <c:dLbls>
            <c:spPr>
              <a:noFill/>
              <a:ln>
                <a:noFill/>
              </a:ln>
              <a:effectLst/>
            </c:spPr>
            <c:txPr>
              <a:bodyPr rot="0" vert="horz"/>
              <a:lstStyle/>
              <a:p>
                <a:pPr>
                  <a:defRPr sz="1300" b="1"/>
                </a:pPr>
                <a:endParaRPr lang="el-GR"/>
              </a:p>
            </c:txPr>
            <c:showVal val="1"/>
            <c:extLst xmlns:c16r2="http://schemas.microsoft.com/office/drawing/2015/06/char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'GRAPH 12'!$A$3:$A$7</c:f>
              <c:strCache>
                <c:ptCount val="5"/>
                <c:pt idx="0">
                  <c:v>Συμφωνώ απολύτως</c:v>
                </c:pt>
                <c:pt idx="1">
                  <c:v>Μάλλον Συμφωνώ  </c:v>
                </c:pt>
                <c:pt idx="2">
                  <c:v>Μάλλον Διαφωνώ  </c:v>
                </c:pt>
                <c:pt idx="3">
                  <c:v>Διαφωνώ απολύτως </c:v>
                </c:pt>
                <c:pt idx="4">
                  <c:v>Δ.Γ.</c:v>
                </c:pt>
              </c:strCache>
            </c:strRef>
          </c:cat>
          <c:val>
            <c:numRef>
              <c:f>'GRAPH 12'!$B$3:$B$7</c:f>
              <c:numCache>
                <c:formatCode>0%</c:formatCode>
                <c:ptCount val="5"/>
                <c:pt idx="0">
                  <c:v>0.60000000000000053</c:v>
                </c:pt>
                <c:pt idx="1">
                  <c:v>0.3300000000000004</c:v>
                </c:pt>
                <c:pt idx="2">
                  <c:v>3.0000000000000002E-2</c:v>
                </c:pt>
                <c:pt idx="3">
                  <c:v>2.0000000000000011E-2</c:v>
                </c:pt>
                <c:pt idx="4">
                  <c:v>2.0000000000000011E-2</c:v>
                </c:pt>
              </c:numCache>
            </c:numRef>
          </c:val>
          <c:extLst xmlns:c16r2="http://schemas.microsoft.com/office/drawing/2015/06/chart">
            <c:ext xmlns:c16="http://schemas.microsoft.com/office/drawing/2014/chart" uri="{C3380CC4-5D6E-409C-BE32-E72D297353CC}">
              <c16:uniqueId val="{00000000-5C81-4D5F-92E8-707707E417DD}"/>
            </c:ext>
          </c:extLst>
        </c:ser>
        <c:ser>
          <c:idx val="1"/>
          <c:order val="1"/>
          <c:tx>
            <c:strRef>
              <c:f>'GRAPH 12'!$C$2</c:f>
              <c:strCache>
                <c:ptCount val="1"/>
                <c:pt idx="0">
                  <c:v>ΕΕ28 </c:v>
                </c:pt>
              </c:strCache>
            </c:strRef>
          </c:tx>
          <c:spPr>
            <a:gradFill rotWithShape="1">
              <a:gsLst>
                <a:gs pos="0">
                  <a:schemeClr val="accent3">
                    <a:tint val="98000"/>
                    <a:lumMod val="114000"/>
                  </a:schemeClr>
                </a:gs>
                <a:gs pos="100000">
                  <a:schemeClr val="accent3">
                    <a:shade val="90000"/>
                    <a:lumMod val="84000"/>
                  </a:schemeClr>
                </a:gs>
              </a:gsLst>
              <a:lin ang="5400000" scaled="0"/>
            </a:gradFill>
            <a:ln>
              <a:noFill/>
            </a:ln>
            <a:effectLst>
              <a:outerShdw blurRad="38100" dist="25400" dir="5400000" rotWithShape="0">
                <a:srgbClr val="000000">
                  <a:alpha val="45000"/>
                </a:srgbClr>
              </a:outerShdw>
            </a:effectLst>
          </c:spPr>
          <c:dLbls>
            <c:spPr>
              <a:noFill/>
              <a:ln>
                <a:noFill/>
              </a:ln>
              <a:effectLst/>
            </c:spPr>
            <c:txPr>
              <a:bodyPr rot="0" vert="horz"/>
              <a:lstStyle/>
              <a:p>
                <a:pPr>
                  <a:defRPr sz="1300" b="1"/>
                </a:pPr>
                <a:endParaRPr lang="el-GR"/>
              </a:p>
            </c:txPr>
            <c:showVal val="1"/>
            <c:extLst xmlns:c16r2="http://schemas.microsoft.com/office/drawing/2015/06/char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'GRAPH 12'!$A$3:$A$7</c:f>
              <c:strCache>
                <c:ptCount val="5"/>
                <c:pt idx="0">
                  <c:v>Συμφωνώ απολύτως</c:v>
                </c:pt>
                <c:pt idx="1">
                  <c:v>Μάλλον Συμφωνώ  </c:v>
                </c:pt>
                <c:pt idx="2">
                  <c:v>Μάλλον Διαφωνώ  </c:v>
                </c:pt>
                <c:pt idx="3">
                  <c:v>Διαφωνώ απολύτως </c:v>
                </c:pt>
                <c:pt idx="4">
                  <c:v>Δ.Γ.</c:v>
                </c:pt>
              </c:strCache>
            </c:strRef>
          </c:cat>
          <c:val>
            <c:numRef>
              <c:f>'GRAPH 12'!$C$3:$C$7</c:f>
              <c:numCache>
                <c:formatCode>0%</c:formatCode>
                <c:ptCount val="5"/>
                <c:pt idx="0">
                  <c:v>0.49000000000000027</c:v>
                </c:pt>
                <c:pt idx="1">
                  <c:v>0.37000000000000027</c:v>
                </c:pt>
                <c:pt idx="2">
                  <c:v>6.0000000000000032E-2</c:v>
                </c:pt>
                <c:pt idx="3">
                  <c:v>4.0000000000000022E-2</c:v>
                </c:pt>
                <c:pt idx="4">
                  <c:v>4.0000000000000022E-2</c:v>
                </c:pt>
              </c:numCache>
            </c:numRef>
          </c:val>
          <c:extLst xmlns:c16r2="http://schemas.microsoft.com/office/drawing/2015/06/chart">
            <c:ext xmlns:c16="http://schemas.microsoft.com/office/drawing/2014/chart" uri="{C3380CC4-5D6E-409C-BE32-E72D297353CC}">
              <c16:uniqueId val="{00000001-5C81-4D5F-92E8-707707E417DD}"/>
            </c:ext>
          </c:extLst>
        </c:ser>
        <c:dLbls>
          <c:showVal val="1"/>
        </c:dLbls>
        <c:overlap val="-25"/>
        <c:axId val="56466048"/>
        <c:axId val="56488320"/>
      </c:barChart>
      <c:catAx>
        <c:axId val="56466048"/>
        <c:scaling>
          <c:orientation val="minMax"/>
        </c:scaling>
        <c:axPos val="b"/>
        <c:numFmt formatCode="General" sourceLinked="1"/>
        <c:majorTickMark val="none"/>
        <c:tickLblPos val="nextTo"/>
        <c:spPr>
          <a:noFill/>
          <a:ln w="9525" cap="flat" cmpd="sng" algn="ctr">
            <a:solidFill>
              <a:schemeClr val="tx2">
                <a:lumMod val="15000"/>
                <a:lumOff val="85000"/>
              </a:schemeClr>
            </a:solidFill>
            <a:round/>
          </a:ln>
          <a:effectLst/>
        </c:spPr>
        <c:txPr>
          <a:bodyPr rot="-60000000" vert="horz"/>
          <a:lstStyle/>
          <a:p>
            <a:pPr>
              <a:defRPr sz="1200" b="1"/>
            </a:pPr>
            <a:endParaRPr lang="el-GR"/>
          </a:p>
        </c:txPr>
        <c:crossAx val="56488320"/>
        <c:crosses val="autoZero"/>
        <c:auto val="1"/>
        <c:lblAlgn val="ctr"/>
        <c:lblOffset val="100"/>
      </c:catAx>
      <c:valAx>
        <c:axId val="56488320"/>
        <c:scaling>
          <c:orientation val="minMax"/>
        </c:scaling>
        <c:delete val="1"/>
        <c:axPos val="l"/>
        <c:numFmt formatCode="0%" sourceLinked="1"/>
        <c:majorTickMark val="none"/>
        <c:tickLblPos val="none"/>
        <c:crossAx val="56466048"/>
        <c:crosses val="autoZero"/>
        <c:crossBetween val="between"/>
      </c:valAx>
      <c:spPr>
        <a:noFill/>
        <a:ln>
          <a:noFill/>
        </a:ln>
        <a:effectLst/>
      </c:spPr>
    </c:plotArea>
    <c:legend>
      <c:legendPos val="t"/>
      <c:layout/>
      <c:spPr>
        <a:noFill/>
        <a:ln>
          <a:noFill/>
        </a:ln>
        <a:effectLst/>
      </c:spPr>
      <c:txPr>
        <a:bodyPr rot="0" vert="horz"/>
        <a:lstStyle/>
        <a:p>
          <a:pPr>
            <a:defRPr sz="1200" b="1"/>
          </a:pPr>
          <a:endParaRPr lang="el-GR"/>
        </a:p>
      </c:txPr>
    </c:legend>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lt1"/>
    </a:solidFill>
    <a:ln w="19050" cap="rnd" cmpd="sng" algn="ctr">
      <a:solidFill>
        <a:schemeClr val="accent5"/>
      </a:solidFill>
      <a:prstDash val="solid"/>
    </a:ln>
    <a:effectLst/>
  </c:spPr>
  <c:txPr>
    <a:bodyPr/>
    <a:lstStyle/>
    <a:p>
      <a:pPr>
        <a:defRPr>
          <a:solidFill>
            <a:schemeClr val="dk1"/>
          </a:solidFill>
          <a:latin typeface="+mn-lt"/>
          <a:ea typeface="+mn-ea"/>
          <a:cs typeface="+mn-cs"/>
        </a:defRPr>
      </a:pPr>
      <a:endParaRPr lang="el-GR"/>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l-GR"/>
  <c:chart>
    <c:title>
      <c:tx>
        <c:rich>
          <a:bodyPr rot="0" spcFirstLastPara="1" vertOverflow="ellipsis" vert="horz" wrap="square" anchor="ctr" anchorCtr="1"/>
          <a:lstStyle/>
          <a:p>
            <a:pPr>
              <a:defRPr sz="1862" b="1" i="0" u="none" strike="noStrike" kern="1200" spc="0" baseline="0">
                <a:solidFill>
                  <a:schemeClr val="dk1"/>
                </a:solidFill>
                <a:latin typeface="+mn-lt"/>
                <a:ea typeface="+mn-ea"/>
                <a:cs typeface="+mn-cs"/>
              </a:defRPr>
            </a:pPr>
            <a:r>
              <a:rPr lang="el-GR" b="1" dirty="0"/>
              <a:t>ΠΟΣΟΣΤΟ ΠΛΗΘΥΣΜΟΥ 16+ ΣΕ ΚΙΝΔΥΝΟ ΦΤΩΧΕΙΑΣ /ΚΟΙΝΩΝΙΚΟΥ ΑΠΟΚΛΕΙΣΜΟΥ, ΚΑΤΑΣΤΑΣΗ ΑΝΑΠΗΡΙΑΣ ΚΑΙ ΗΛΙΚΙΑ (2016</a:t>
            </a:r>
            <a:r>
              <a:rPr lang="en-US" b="1" dirty="0"/>
              <a:t>)</a:t>
            </a:r>
            <a:endParaRPr lang="el-GR" b="1" dirty="0"/>
          </a:p>
        </c:rich>
      </c:tx>
      <c:layout>
        <c:manualLayout>
          <c:xMode val="edge"/>
          <c:yMode val="edge"/>
          <c:x val="0.16200541987885614"/>
          <c:y val="6.6666649168858503E-3"/>
        </c:manualLayout>
      </c:layout>
      <c:spPr>
        <a:noFill/>
        <a:ln>
          <a:noFill/>
        </a:ln>
        <a:effectLst/>
      </c:spPr>
    </c:title>
    <c:plotArea>
      <c:layout>
        <c:manualLayout>
          <c:layoutTarget val="inner"/>
          <c:xMode val="edge"/>
          <c:yMode val="edge"/>
          <c:x val="5.0473753916449329E-2"/>
          <c:y val="0.12860666318012418"/>
          <c:w val="0.93158008527252556"/>
          <c:h val="0.76572480722810787"/>
        </c:manualLayout>
      </c:layout>
      <c:barChart>
        <c:barDir val="col"/>
        <c:grouping val="clustered"/>
        <c:ser>
          <c:idx val="0"/>
          <c:order val="0"/>
          <c:tx>
            <c:strRef>
              <c:f>Φύλλο9!$A$3</c:f>
              <c:strCache>
                <c:ptCount val="1"/>
                <c:pt idx="0">
                  <c:v>ΑΤΟΜΑ ΜΕ ΑΝΑΠΗΡΙΑ</c:v>
                </c:pt>
              </c:strCache>
            </c:strRef>
          </c:tx>
          <c:spPr>
            <a:solidFill>
              <a:schemeClr val="accent2"/>
            </a:solidFill>
            <a:ln>
              <a:noFill/>
            </a:ln>
            <a:effectLst/>
          </c:spPr>
          <c:dLbls>
            <c:dLbl>
              <c:idx val="12"/>
              <c:layout>
                <c:manualLayout>
                  <c:x val="-1.7608213099124075E-2"/>
                  <c:y val="-9.9999973753288687E-3"/>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96E0-4F28-81AD-3748909585C9}"/>
                </c:ext>
              </c:extLst>
            </c:dLbl>
            <c:spPr>
              <a:noFill/>
              <a:ln>
                <a:noFill/>
              </a:ln>
              <a:effectLst/>
            </c:spPr>
            <c:txPr>
              <a:bodyPr rot="0" spcFirstLastPara="1" vertOverflow="ellipsis" vert="horz" wrap="square" anchor="ctr" anchorCtr="1"/>
              <a:lstStyle/>
              <a:p>
                <a:pPr>
                  <a:defRPr sz="1300" b="1" i="0" u="none" strike="noStrike" kern="1200" baseline="0">
                    <a:solidFill>
                      <a:schemeClr val="dk1"/>
                    </a:solidFill>
                    <a:latin typeface="+mn-lt"/>
                    <a:ea typeface="+mn-ea"/>
                    <a:cs typeface="+mn-cs"/>
                  </a:defRPr>
                </a:pPr>
                <a:endParaRPr lang="el-GR"/>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Φύλλο9!$B$2:$N$2</c:f>
              <c:strCache>
                <c:ptCount val="13"/>
                <c:pt idx="0">
                  <c:v>16-19</c:v>
                </c:pt>
                <c:pt idx="1">
                  <c:v>20-24</c:v>
                </c:pt>
                <c:pt idx="2">
                  <c:v>25-29</c:v>
                </c:pt>
                <c:pt idx="3">
                  <c:v>30-34</c:v>
                </c:pt>
                <c:pt idx="4">
                  <c:v>35-39</c:v>
                </c:pt>
                <c:pt idx="5">
                  <c:v>40-44</c:v>
                </c:pt>
                <c:pt idx="6">
                  <c:v>45-49</c:v>
                </c:pt>
                <c:pt idx="7">
                  <c:v>50-54</c:v>
                </c:pt>
                <c:pt idx="8">
                  <c:v>55-59</c:v>
                </c:pt>
                <c:pt idx="9">
                  <c:v>60-64</c:v>
                </c:pt>
                <c:pt idx="10">
                  <c:v>65-69</c:v>
                </c:pt>
                <c:pt idx="11">
                  <c:v>70+</c:v>
                </c:pt>
                <c:pt idx="12">
                  <c:v>ΣΥΝΟΛΟ</c:v>
                </c:pt>
              </c:strCache>
            </c:strRef>
          </c:cat>
          <c:val>
            <c:numRef>
              <c:f>Φύλλο9!$B$3:$N$3</c:f>
              <c:numCache>
                <c:formatCode>###0.0%</c:formatCode>
                <c:ptCount val="13"/>
                <c:pt idx="0">
                  <c:v>0.71525054466230942</c:v>
                </c:pt>
                <c:pt idx="1">
                  <c:v>0.57557617479796241</c:v>
                </c:pt>
                <c:pt idx="2">
                  <c:v>0.63465765468732971</c:v>
                </c:pt>
                <c:pt idx="3">
                  <c:v>0.54200736065546451</c:v>
                </c:pt>
                <c:pt idx="4">
                  <c:v>0.5271315608526228</c:v>
                </c:pt>
                <c:pt idx="5">
                  <c:v>0.5640950639853759</c:v>
                </c:pt>
                <c:pt idx="6">
                  <c:v>0.53922977152549245</c:v>
                </c:pt>
                <c:pt idx="7">
                  <c:v>0.58093388499535448</c:v>
                </c:pt>
                <c:pt idx="8">
                  <c:v>0.58709469442578965</c:v>
                </c:pt>
                <c:pt idx="9">
                  <c:v>0.34221404705180208</c:v>
                </c:pt>
                <c:pt idx="10">
                  <c:v>0.27988539600983287</c:v>
                </c:pt>
                <c:pt idx="11">
                  <c:v>0.23311595675580901</c:v>
                </c:pt>
                <c:pt idx="12">
                  <c:v>0.35578199126477167</c:v>
                </c:pt>
              </c:numCache>
            </c:numRef>
          </c:val>
          <c:extLst xmlns:c16r2="http://schemas.microsoft.com/office/drawing/2015/06/chart">
            <c:ext xmlns:c16="http://schemas.microsoft.com/office/drawing/2014/chart" uri="{C3380CC4-5D6E-409C-BE32-E72D297353CC}">
              <c16:uniqueId val="{00000001-96E0-4F28-81AD-3748909585C9}"/>
            </c:ext>
          </c:extLst>
        </c:ser>
        <c:ser>
          <c:idx val="1"/>
          <c:order val="1"/>
          <c:tx>
            <c:strRef>
              <c:f>Φύλλο9!$A$4</c:f>
              <c:strCache>
                <c:ptCount val="1"/>
                <c:pt idx="0">
                  <c:v>ΑΤΟΜΑ ΧΩΡΙΣ ΑΝΑΠΗΡΙΑ</c:v>
                </c:pt>
              </c:strCache>
            </c:strRef>
          </c:tx>
          <c:spPr>
            <a:solidFill>
              <a:schemeClr val="accent4"/>
            </a:solidFill>
            <a:ln>
              <a:noFill/>
            </a:ln>
            <a:effectLst/>
          </c:spPr>
          <c:dLbls>
            <c:dLbl>
              <c:idx val="12"/>
              <c:layout>
                <c:manualLayout>
                  <c:x val="1.7608213099123932E-2"/>
                  <c:y val="-4.9999986876644024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96E0-4F28-81AD-3748909585C9}"/>
                </c:ext>
              </c:extLst>
            </c:dLbl>
            <c:spPr>
              <a:noFill/>
              <a:ln>
                <a:noFill/>
              </a:ln>
              <a:effectLst/>
            </c:spPr>
            <c:txPr>
              <a:bodyPr rot="0" spcFirstLastPara="1" vertOverflow="ellipsis" vert="horz" wrap="square" anchor="ctr" anchorCtr="1"/>
              <a:lstStyle/>
              <a:p>
                <a:pPr>
                  <a:defRPr sz="1300" b="1" i="0" u="none" strike="noStrike" kern="1200" baseline="0">
                    <a:solidFill>
                      <a:schemeClr val="dk1"/>
                    </a:solidFill>
                    <a:latin typeface="+mn-lt"/>
                    <a:ea typeface="+mn-ea"/>
                    <a:cs typeface="+mn-cs"/>
                  </a:defRPr>
                </a:pPr>
                <a:endParaRPr lang="el-GR"/>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Φύλλο9!$B$2:$N$2</c:f>
              <c:strCache>
                <c:ptCount val="13"/>
                <c:pt idx="0">
                  <c:v>16-19</c:v>
                </c:pt>
                <c:pt idx="1">
                  <c:v>20-24</c:v>
                </c:pt>
                <c:pt idx="2">
                  <c:v>25-29</c:v>
                </c:pt>
                <c:pt idx="3">
                  <c:v>30-34</c:v>
                </c:pt>
                <c:pt idx="4">
                  <c:v>35-39</c:v>
                </c:pt>
                <c:pt idx="5">
                  <c:v>40-44</c:v>
                </c:pt>
                <c:pt idx="6">
                  <c:v>45-49</c:v>
                </c:pt>
                <c:pt idx="7">
                  <c:v>50-54</c:v>
                </c:pt>
                <c:pt idx="8">
                  <c:v>55-59</c:v>
                </c:pt>
                <c:pt idx="9">
                  <c:v>60-64</c:v>
                </c:pt>
                <c:pt idx="10">
                  <c:v>65-69</c:v>
                </c:pt>
                <c:pt idx="11">
                  <c:v>70+</c:v>
                </c:pt>
                <c:pt idx="12">
                  <c:v>ΣΥΝΟΛΟ</c:v>
                </c:pt>
              </c:strCache>
            </c:strRef>
          </c:cat>
          <c:val>
            <c:numRef>
              <c:f>Φύλλο9!$B$4:$N$4</c:f>
              <c:numCache>
                <c:formatCode>###0.0%</c:formatCode>
                <c:ptCount val="13"/>
                <c:pt idx="0">
                  <c:v>0.46566514457375124</c:v>
                </c:pt>
                <c:pt idx="1">
                  <c:v>0.49083326792990833</c:v>
                </c:pt>
                <c:pt idx="2">
                  <c:v>0.44732971669680538</c:v>
                </c:pt>
                <c:pt idx="3">
                  <c:v>0.32537356358983127</c:v>
                </c:pt>
                <c:pt idx="4">
                  <c:v>0.31032162492045556</c:v>
                </c:pt>
                <c:pt idx="5">
                  <c:v>0.36502144754529248</c:v>
                </c:pt>
                <c:pt idx="6">
                  <c:v>0.35175046488830392</c:v>
                </c:pt>
                <c:pt idx="7">
                  <c:v>0.38381843577674368</c:v>
                </c:pt>
                <c:pt idx="8">
                  <c:v>0.47305897756052245</c:v>
                </c:pt>
                <c:pt idx="9">
                  <c:v>0.21797678921538791</c:v>
                </c:pt>
                <c:pt idx="10">
                  <c:v>0.18523116650941096</c:v>
                </c:pt>
                <c:pt idx="11">
                  <c:v>0.18094223824526223</c:v>
                </c:pt>
                <c:pt idx="12">
                  <c:v>0.35262423384834396</c:v>
                </c:pt>
              </c:numCache>
            </c:numRef>
          </c:val>
          <c:extLst xmlns:c16r2="http://schemas.microsoft.com/office/drawing/2015/06/chart">
            <c:ext xmlns:c16="http://schemas.microsoft.com/office/drawing/2014/chart" uri="{C3380CC4-5D6E-409C-BE32-E72D297353CC}">
              <c16:uniqueId val="{00000003-96E0-4F28-81AD-3748909585C9}"/>
            </c:ext>
          </c:extLst>
        </c:ser>
        <c:dLbls/>
        <c:gapWidth val="219"/>
        <c:overlap val="-27"/>
        <c:axId val="67971712"/>
        <c:axId val="67985792"/>
      </c:barChart>
      <c:catAx>
        <c:axId val="67971712"/>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dk1"/>
                </a:solidFill>
                <a:latin typeface="+mn-lt"/>
                <a:ea typeface="+mn-ea"/>
                <a:cs typeface="+mn-cs"/>
              </a:defRPr>
            </a:pPr>
            <a:endParaRPr lang="el-GR"/>
          </a:p>
        </c:txPr>
        <c:crossAx val="67985792"/>
        <c:crosses val="autoZero"/>
        <c:auto val="1"/>
        <c:lblAlgn val="ctr"/>
        <c:lblOffset val="100"/>
      </c:catAx>
      <c:valAx>
        <c:axId val="67985792"/>
        <c:scaling>
          <c:orientation val="minMax"/>
        </c:scaling>
        <c:axPos val="l"/>
        <c:majorGridlines>
          <c:spPr>
            <a:ln w="9525" cap="flat" cmpd="sng" algn="ctr">
              <a:solidFill>
                <a:schemeClr val="tx1">
                  <a:lumMod val="15000"/>
                  <a:lumOff val="85000"/>
                </a:schemeClr>
              </a:solidFill>
              <a:round/>
            </a:ln>
            <a:effectLst/>
          </c:spPr>
        </c:majorGridlines>
        <c:numFmt formatCode="###0.0%" sourceLinked="1"/>
        <c:maj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el-GR"/>
          </a:p>
        </c:txPr>
        <c:crossAx val="67971712"/>
        <c:crosses val="autoZero"/>
        <c:crossBetween val="between"/>
      </c:valAx>
      <c:spPr>
        <a:noFill/>
        <a:ln>
          <a:noFill/>
        </a:ln>
        <a:effectLst/>
      </c:spPr>
    </c:plotArea>
    <c:legend>
      <c:legendPos val="b"/>
      <c:layout/>
      <c:spPr>
        <a:noFill/>
        <a:ln>
          <a:noFill/>
        </a:ln>
        <a:effectLst/>
      </c:spPr>
      <c:txPr>
        <a:bodyPr rot="0" spcFirstLastPara="1" vertOverflow="ellipsis" vert="horz" wrap="square" anchor="ctr" anchorCtr="1"/>
        <a:lstStyle/>
        <a:p>
          <a:pPr>
            <a:defRPr sz="1300" b="1" i="0" u="none" strike="noStrike" kern="1200" baseline="0">
              <a:solidFill>
                <a:schemeClr val="dk1"/>
              </a:solidFill>
              <a:latin typeface="+mn-lt"/>
              <a:ea typeface="+mn-ea"/>
              <a:cs typeface="+mn-cs"/>
            </a:defRPr>
          </a:pPr>
          <a:endParaRPr lang="el-GR"/>
        </a:p>
      </c:txPr>
    </c:legend>
    <c:plotVisOnly val="1"/>
    <c:dispBlanksAs val="gap"/>
  </c:chart>
  <c:spPr>
    <a:solidFill>
      <a:schemeClr val="lt1"/>
    </a:solidFill>
    <a:ln w="19050" cap="rnd" cmpd="sng" algn="ctr">
      <a:solidFill>
        <a:schemeClr val="accent1"/>
      </a:solidFill>
      <a:prstDash val="solid"/>
    </a:ln>
    <a:effectLst/>
  </c:spPr>
  <c:txPr>
    <a:bodyPr/>
    <a:lstStyle/>
    <a:p>
      <a:pPr>
        <a:defRPr>
          <a:solidFill>
            <a:schemeClr val="dk1"/>
          </a:solidFill>
          <a:latin typeface="+mn-lt"/>
          <a:ea typeface="+mn-ea"/>
          <a:cs typeface="+mn-cs"/>
        </a:defRPr>
      </a:pPr>
      <a:endParaRPr lang="el-GR"/>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l-GR"/>
  <c:chart>
    <c:title>
      <c:tx>
        <c:rich>
          <a:bodyPr rot="0" spcFirstLastPara="1" vertOverflow="ellipsis" vert="horz" wrap="square" anchor="ctr" anchorCtr="1"/>
          <a:lstStyle/>
          <a:p>
            <a:pPr>
              <a:defRPr sz="1400" b="1" i="0" u="none" strike="noStrike" kern="1200" spc="0" baseline="0">
                <a:solidFill>
                  <a:schemeClr val="dk1"/>
                </a:solidFill>
                <a:latin typeface="+mn-lt"/>
                <a:ea typeface="+mn-ea"/>
                <a:cs typeface="+mn-cs"/>
              </a:defRPr>
            </a:pPr>
            <a:r>
              <a:rPr lang="el-GR" b="1" dirty="0"/>
              <a:t>ΔΕΙΚΤΗΣ ΑΠΑΣΧΟΛΗΣΗΣ ΑΝΑ ΟΜΑΔΑ ΗΛΙΚΙΑΣ ΚΑΙ ΚΑΤΑΣΤΑΣΗ ΠΕΡΙΟΡΙΣΜΟΥ/ΑΝΑΠΗΡΙΑΣ</a:t>
            </a:r>
            <a:r>
              <a:rPr lang="en-US" b="1" dirty="0"/>
              <a:t> (2016)</a:t>
            </a:r>
            <a:endParaRPr lang="el-GR" b="1" dirty="0"/>
          </a:p>
        </c:rich>
      </c:tx>
      <c:layout/>
      <c:spPr>
        <a:noFill/>
        <a:ln>
          <a:noFill/>
        </a:ln>
        <a:effectLst/>
      </c:spPr>
    </c:title>
    <c:plotArea>
      <c:layout/>
      <c:barChart>
        <c:barDir val="col"/>
        <c:grouping val="clustered"/>
        <c:ser>
          <c:idx val="0"/>
          <c:order val="0"/>
          <c:tx>
            <c:strRef>
              <c:f>Φύλλο1!$A$2</c:f>
              <c:strCache>
                <c:ptCount val="1"/>
                <c:pt idx="0">
                  <c:v>ΣΟΒΑΡΗ ΑΝΑΠΗΡΙΑ/ΠΕΡΙΟΡΙΟΡΙΣΜΟΣ ΔΡΑΣΤΗΡΙΟΤΗΤΑΣ</c:v>
                </c:pt>
              </c:strCache>
            </c:strRef>
          </c:tx>
          <c:spPr>
            <a:solidFill>
              <a:schemeClr val="accent1"/>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dk1"/>
                    </a:solidFill>
                    <a:latin typeface="+mn-lt"/>
                    <a:ea typeface="+mn-ea"/>
                    <a:cs typeface="+mn-cs"/>
                  </a:defRPr>
                </a:pPr>
                <a:endParaRPr lang="el-GR"/>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Φύλλο1!$B$1:$J$1</c:f>
              <c:strCache>
                <c:ptCount val="9"/>
                <c:pt idx="0">
                  <c:v>20-24</c:v>
                </c:pt>
                <c:pt idx="1">
                  <c:v>25-29</c:v>
                </c:pt>
                <c:pt idx="2">
                  <c:v>30-34</c:v>
                </c:pt>
                <c:pt idx="3">
                  <c:v>35-39</c:v>
                </c:pt>
                <c:pt idx="4">
                  <c:v>40-44</c:v>
                </c:pt>
                <c:pt idx="5">
                  <c:v>45-49</c:v>
                </c:pt>
                <c:pt idx="6">
                  <c:v>50-54</c:v>
                </c:pt>
                <c:pt idx="7">
                  <c:v>55-59</c:v>
                </c:pt>
                <c:pt idx="8">
                  <c:v>60-64</c:v>
                </c:pt>
              </c:strCache>
            </c:strRef>
          </c:cat>
          <c:val>
            <c:numRef>
              <c:f>Φύλλο1!$B$2:$J$2</c:f>
              <c:numCache>
                <c:formatCode>0.0%</c:formatCode>
                <c:ptCount val="9"/>
                <c:pt idx="0">
                  <c:v>0.21400000000000002</c:v>
                </c:pt>
                <c:pt idx="1">
                  <c:v>0.17300000000000001</c:v>
                </c:pt>
                <c:pt idx="2">
                  <c:v>0.28900000000000003</c:v>
                </c:pt>
                <c:pt idx="3">
                  <c:v>0.28400000000000003</c:v>
                </c:pt>
                <c:pt idx="4">
                  <c:v>0.29100000000000004</c:v>
                </c:pt>
                <c:pt idx="5">
                  <c:v>0.34800000000000003</c:v>
                </c:pt>
                <c:pt idx="6">
                  <c:v>0.32600000000000007</c:v>
                </c:pt>
                <c:pt idx="7">
                  <c:v>0.20900000000000002</c:v>
                </c:pt>
                <c:pt idx="8">
                  <c:v>0.12400000000000001</c:v>
                </c:pt>
              </c:numCache>
            </c:numRef>
          </c:val>
          <c:extLst xmlns:c16r2="http://schemas.microsoft.com/office/drawing/2015/06/chart">
            <c:ext xmlns:c16="http://schemas.microsoft.com/office/drawing/2014/chart" uri="{C3380CC4-5D6E-409C-BE32-E72D297353CC}">
              <c16:uniqueId val="{00000000-EA89-417A-A49D-905FAF1F7590}"/>
            </c:ext>
          </c:extLst>
        </c:ser>
        <c:ser>
          <c:idx val="1"/>
          <c:order val="1"/>
          <c:tx>
            <c:strRef>
              <c:f>Φύλλο1!$A$3</c:f>
              <c:strCache>
                <c:ptCount val="1"/>
                <c:pt idx="0">
                  <c:v>ΜΕΤΡΙΑ ΑΝΑΠΗΡΙΑ/ΠΕΡΙΟΡΙΣΜΟΣ </c:v>
                </c:pt>
              </c:strCache>
            </c:strRef>
          </c:tx>
          <c:spPr>
            <a:solidFill>
              <a:schemeClr val="accent2"/>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dk1"/>
                    </a:solidFill>
                    <a:latin typeface="+mn-lt"/>
                    <a:ea typeface="+mn-ea"/>
                    <a:cs typeface="+mn-cs"/>
                  </a:defRPr>
                </a:pPr>
                <a:endParaRPr lang="el-GR"/>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Φύλλο1!$B$1:$J$1</c:f>
              <c:strCache>
                <c:ptCount val="9"/>
                <c:pt idx="0">
                  <c:v>20-24</c:v>
                </c:pt>
                <c:pt idx="1">
                  <c:v>25-29</c:v>
                </c:pt>
                <c:pt idx="2">
                  <c:v>30-34</c:v>
                </c:pt>
                <c:pt idx="3">
                  <c:v>35-39</c:v>
                </c:pt>
                <c:pt idx="4">
                  <c:v>40-44</c:v>
                </c:pt>
                <c:pt idx="5">
                  <c:v>45-49</c:v>
                </c:pt>
                <c:pt idx="6">
                  <c:v>50-54</c:v>
                </c:pt>
                <c:pt idx="7">
                  <c:v>55-59</c:v>
                </c:pt>
                <c:pt idx="8">
                  <c:v>60-64</c:v>
                </c:pt>
              </c:strCache>
            </c:strRef>
          </c:cat>
          <c:val>
            <c:numRef>
              <c:f>Φύλλο1!$B$3:$J$3</c:f>
              <c:numCache>
                <c:formatCode>0.0%</c:formatCode>
                <c:ptCount val="9"/>
                <c:pt idx="0">
                  <c:v>0.2970000000000001</c:v>
                </c:pt>
                <c:pt idx="1">
                  <c:v>0.52900000000000003</c:v>
                </c:pt>
                <c:pt idx="2">
                  <c:v>0.63200000000000012</c:v>
                </c:pt>
                <c:pt idx="3">
                  <c:v>0.6070000000000001</c:v>
                </c:pt>
                <c:pt idx="4">
                  <c:v>0.56799999999999995</c:v>
                </c:pt>
                <c:pt idx="5">
                  <c:v>0.63500000000000012</c:v>
                </c:pt>
                <c:pt idx="6">
                  <c:v>0.4840000000000001</c:v>
                </c:pt>
                <c:pt idx="7">
                  <c:v>0.34600000000000003</c:v>
                </c:pt>
                <c:pt idx="8">
                  <c:v>0.19900000000000001</c:v>
                </c:pt>
              </c:numCache>
            </c:numRef>
          </c:val>
          <c:extLst xmlns:c16r2="http://schemas.microsoft.com/office/drawing/2015/06/chart">
            <c:ext xmlns:c16="http://schemas.microsoft.com/office/drawing/2014/chart" uri="{C3380CC4-5D6E-409C-BE32-E72D297353CC}">
              <c16:uniqueId val="{00000001-EA89-417A-A49D-905FAF1F7590}"/>
            </c:ext>
          </c:extLst>
        </c:ser>
        <c:ser>
          <c:idx val="2"/>
          <c:order val="2"/>
          <c:tx>
            <c:strRef>
              <c:f>Φύλλο1!$A$4</c:f>
              <c:strCache>
                <c:ptCount val="1"/>
                <c:pt idx="0">
                  <c:v>ΧΩΡΙΣ ΑΝΑΠΗΡΙΑ </c:v>
                </c:pt>
              </c:strCache>
            </c:strRef>
          </c:tx>
          <c:spPr>
            <a:solidFill>
              <a:schemeClr val="accent3"/>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dk1"/>
                    </a:solidFill>
                    <a:latin typeface="+mn-lt"/>
                    <a:ea typeface="+mn-ea"/>
                    <a:cs typeface="+mn-cs"/>
                  </a:defRPr>
                </a:pPr>
                <a:endParaRPr lang="el-GR"/>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Φύλλο1!$B$1:$J$1</c:f>
              <c:strCache>
                <c:ptCount val="9"/>
                <c:pt idx="0">
                  <c:v>20-24</c:v>
                </c:pt>
                <c:pt idx="1">
                  <c:v>25-29</c:v>
                </c:pt>
                <c:pt idx="2">
                  <c:v>30-34</c:v>
                </c:pt>
                <c:pt idx="3">
                  <c:v>35-39</c:v>
                </c:pt>
                <c:pt idx="4">
                  <c:v>40-44</c:v>
                </c:pt>
                <c:pt idx="5">
                  <c:v>45-49</c:v>
                </c:pt>
                <c:pt idx="6">
                  <c:v>50-54</c:v>
                </c:pt>
                <c:pt idx="7">
                  <c:v>55-59</c:v>
                </c:pt>
                <c:pt idx="8">
                  <c:v>60-64</c:v>
                </c:pt>
              </c:strCache>
            </c:strRef>
          </c:cat>
          <c:val>
            <c:numRef>
              <c:f>Φύλλο1!$B$4:$J$4</c:f>
              <c:numCache>
                <c:formatCode>0.0%</c:formatCode>
                <c:ptCount val="9"/>
                <c:pt idx="0">
                  <c:v>0.24100000000000002</c:v>
                </c:pt>
                <c:pt idx="1">
                  <c:v>0.51100000000000001</c:v>
                </c:pt>
                <c:pt idx="2">
                  <c:v>0.66100000000000014</c:v>
                </c:pt>
                <c:pt idx="3">
                  <c:v>0.72200000000000009</c:v>
                </c:pt>
                <c:pt idx="4">
                  <c:v>0.71700000000000008</c:v>
                </c:pt>
                <c:pt idx="5">
                  <c:v>0.70700000000000007</c:v>
                </c:pt>
                <c:pt idx="6">
                  <c:v>0.63300000000000012</c:v>
                </c:pt>
                <c:pt idx="7">
                  <c:v>0.46800000000000008</c:v>
                </c:pt>
                <c:pt idx="8">
                  <c:v>0.23200000000000001</c:v>
                </c:pt>
              </c:numCache>
            </c:numRef>
          </c:val>
          <c:extLst xmlns:c16r2="http://schemas.microsoft.com/office/drawing/2015/06/chart">
            <c:ext xmlns:c16="http://schemas.microsoft.com/office/drawing/2014/chart" uri="{C3380CC4-5D6E-409C-BE32-E72D297353CC}">
              <c16:uniqueId val="{00000002-EA89-417A-A49D-905FAF1F7590}"/>
            </c:ext>
          </c:extLst>
        </c:ser>
        <c:dLbls/>
        <c:gapWidth val="75"/>
        <c:overlap val="-25"/>
        <c:axId val="95750400"/>
        <c:axId val="95997952"/>
      </c:barChart>
      <c:catAx>
        <c:axId val="95750400"/>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dk1"/>
                </a:solidFill>
                <a:latin typeface="+mn-lt"/>
                <a:ea typeface="+mn-ea"/>
                <a:cs typeface="+mn-cs"/>
              </a:defRPr>
            </a:pPr>
            <a:endParaRPr lang="el-GR"/>
          </a:p>
        </c:txPr>
        <c:crossAx val="95997952"/>
        <c:crosses val="autoZero"/>
        <c:auto val="1"/>
        <c:lblAlgn val="ctr"/>
        <c:lblOffset val="100"/>
      </c:catAx>
      <c:valAx>
        <c:axId val="95997952"/>
        <c:scaling>
          <c:orientation val="minMax"/>
        </c:scaling>
        <c:axPos val="l"/>
        <c:majorGridlines>
          <c:spPr>
            <a:ln w="9525" cap="flat" cmpd="sng" algn="ctr">
              <a:solidFill>
                <a:schemeClr val="tx1">
                  <a:lumMod val="15000"/>
                  <a:lumOff val="85000"/>
                </a:schemeClr>
              </a:solidFill>
              <a:round/>
            </a:ln>
            <a:effectLst/>
          </c:spPr>
        </c:majorGridlines>
        <c:numFmt formatCode="0.0%"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l-GR"/>
          </a:p>
        </c:txPr>
        <c:crossAx val="95750400"/>
        <c:crosses val="autoZero"/>
        <c:crossBetween val="between"/>
      </c:valAx>
      <c:spPr>
        <a:noFill/>
        <a:ln>
          <a:noFill/>
        </a:ln>
        <a:effectLst/>
      </c:spPr>
    </c:plotArea>
    <c:legend>
      <c:legendPos val="b"/>
      <c:layout/>
      <c:spPr>
        <a:noFill/>
        <a:ln>
          <a:noFill/>
        </a:ln>
        <a:effectLst/>
      </c:spPr>
      <c:txPr>
        <a:bodyPr rot="0" spcFirstLastPara="1" vertOverflow="ellipsis" vert="horz" wrap="square" anchor="ctr" anchorCtr="1"/>
        <a:lstStyle/>
        <a:p>
          <a:pPr>
            <a:defRPr sz="1200" b="1" i="0" u="none" strike="noStrike" kern="1200" baseline="0">
              <a:solidFill>
                <a:schemeClr val="dk1"/>
              </a:solidFill>
              <a:latin typeface="+mn-lt"/>
              <a:ea typeface="+mn-ea"/>
              <a:cs typeface="+mn-cs"/>
            </a:defRPr>
          </a:pPr>
          <a:endParaRPr lang="el-GR"/>
        </a:p>
      </c:txPr>
    </c:legend>
    <c:plotVisOnly val="1"/>
    <c:dispBlanksAs val="gap"/>
  </c:chart>
  <c:spPr>
    <a:solidFill>
      <a:schemeClr val="lt1"/>
    </a:solidFill>
    <a:ln w="19050" cap="rnd" cmpd="sng" algn="ctr">
      <a:solidFill>
        <a:schemeClr val="accent1"/>
      </a:solidFill>
      <a:prstDash val="solid"/>
    </a:ln>
    <a:effectLst/>
  </c:spPr>
  <c:txPr>
    <a:bodyPr/>
    <a:lstStyle/>
    <a:p>
      <a:pPr>
        <a:defRPr>
          <a:solidFill>
            <a:schemeClr val="dk1"/>
          </a:solidFill>
          <a:latin typeface="+mn-lt"/>
          <a:ea typeface="+mn-ea"/>
          <a:cs typeface="+mn-cs"/>
        </a:defRPr>
      </a:pPr>
      <a:endParaRPr lang="el-GR"/>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l-GR"/>
  <c:chart>
    <c:title>
      <c:tx>
        <c:rich>
          <a:bodyPr rot="0" spcFirstLastPara="1" vertOverflow="ellipsis" vert="horz" wrap="square" anchor="ctr" anchorCtr="1"/>
          <a:lstStyle/>
          <a:p>
            <a:pPr>
              <a:defRPr sz="1500" b="1" i="0" u="none" strike="noStrike" kern="1200" spc="0" baseline="0">
                <a:solidFill>
                  <a:schemeClr val="dk1"/>
                </a:solidFill>
                <a:latin typeface="+mn-lt"/>
                <a:ea typeface="+mn-ea"/>
                <a:cs typeface="+mn-cs"/>
              </a:defRPr>
            </a:pPr>
            <a:r>
              <a:rPr lang="el-GR" sz="1500" b="1" dirty="0"/>
              <a:t>ΣΥΜΜΕΤΟΧΗ ΣΕ ΠΟΛΙΤΙΣΤΙΚΕΣ ΚΑΙ ΑΘΛΗΤΙΚΕΣ ΔΡΑΣΤΗΡΙΟΤΗΤΕΣ ΤΟΥΣ ΤΕΛΕΥΤΑΙΟΥΣ 12 ΜΗΝΕΣ (</a:t>
            </a:r>
            <a:r>
              <a:rPr lang="en-US" sz="1500" b="1" dirty="0"/>
              <a:t>2015)</a:t>
            </a:r>
            <a:endParaRPr lang="el-GR" sz="1500" b="1" dirty="0"/>
          </a:p>
        </c:rich>
      </c:tx>
      <c:layout/>
      <c:spPr>
        <a:noFill/>
        <a:ln>
          <a:noFill/>
        </a:ln>
        <a:effectLst/>
      </c:spPr>
    </c:title>
    <c:plotArea>
      <c:layout/>
      <c:barChart>
        <c:barDir val="bar"/>
        <c:grouping val="clustered"/>
        <c:ser>
          <c:idx val="0"/>
          <c:order val="0"/>
          <c:tx>
            <c:strRef>
              <c:f>'ΓΡΑΦΗΜΑ 1'!$E$3</c:f>
              <c:strCache>
                <c:ptCount val="1"/>
                <c:pt idx="0">
                  <c:v>ΧΩΡΙΣ ΑΝΑΠΗΡΙΑ/ΠΕΡΙΟΡΙΣΜΟ</c:v>
                </c:pt>
              </c:strCache>
            </c:strRef>
          </c:tx>
          <c:spPr>
            <a:solidFill>
              <a:schemeClr val="accent6"/>
            </a:solidFill>
            <a:ln>
              <a:noFill/>
            </a:ln>
            <a:effectLst/>
          </c:spPr>
          <c:dLbls>
            <c:spPr>
              <a:noFill/>
              <a:ln>
                <a:noFill/>
              </a:ln>
              <a:effectLst/>
            </c:spPr>
            <c:txPr>
              <a:bodyPr rot="0" spcFirstLastPara="1" vertOverflow="ellipsis" vert="horz" wrap="square" anchor="ctr" anchorCtr="1"/>
              <a:lstStyle/>
              <a:p>
                <a:pPr>
                  <a:defRPr sz="1200" b="1" i="0" u="none" strike="noStrike" kern="1200" baseline="0">
                    <a:solidFill>
                      <a:schemeClr val="dk1"/>
                    </a:solidFill>
                    <a:latin typeface="+mn-lt"/>
                    <a:ea typeface="+mn-ea"/>
                    <a:cs typeface="+mn-cs"/>
                  </a:defRPr>
                </a:pPr>
                <a:endParaRPr lang="el-GR"/>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'ΓΡΑΦΗΜΑ 1'!$D$4:$D$7</c:f>
              <c:strCache>
                <c:ptCount val="4"/>
                <c:pt idx="0">
                  <c:v>Κινηματογράφος</c:v>
                </c:pt>
                <c:pt idx="1">
                  <c:v>Ζωντανές (live) αθλητικές εκδηλώσεις </c:v>
                </c:pt>
                <c:pt idx="2">
                  <c:v>Ζωντανές (live) παραστάσεις (θεατρικές, χορευτικές, μουσικές κτλ) </c:v>
                </c:pt>
                <c:pt idx="3">
                  <c:v>Επισκέψεις σε αρχαιολογικούς χώρους/μουσεία</c:v>
                </c:pt>
              </c:strCache>
            </c:strRef>
          </c:cat>
          <c:val>
            <c:numRef>
              <c:f>'ΓΡΑΦΗΜΑ 1'!$E$4:$E$7</c:f>
              <c:numCache>
                <c:formatCode>0.0%</c:formatCode>
                <c:ptCount val="4"/>
                <c:pt idx="0">
                  <c:v>0.39881066862663606</c:v>
                </c:pt>
                <c:pt idx="1">
                  <c:v>0.32067569044522537</c:v>
                </c:pt>
                <c:pt idx="2">
                  <c:v>0.39651342673993106</c:v>
                </c:pt>
                <c:pt idx="3">
                  <c:v>0.20057082624568393</c:v>
                </c:pt>
              </c:numCache>
            </c:numRef>
          </c:val>
          <c:extLst xmlns:c16r2="http://schemas.microsoft.com/office/drawing/2015/06/chart">
            <c:ext xmlns:c16="http://schemas.microsoft.com/office/drawing/2014/chart" uri="{C3380CC4-5D6E-409C-BE32-E72D297353CC}">
              <c16:uniqueId val="{00000000-15C0-4033-AC52-28CB2B82AD71}"/>
            </c:ext>
          </c:extLst>
        </c:ser>
        <c:ser>
          <c:idx val="1"/>
          <c:order val="1"/>
          <c:tx>
            <c:strRef>
              <c:f>'ΓΡΑΦΗΜΑ 1'!$F$3</c:f>
              <c:strCache>
                <c:ptCount val="1"/>
                <c:pt idx="0">
                  <c:v>ΜΕΤΡΙΑ ΑΝΑΠΗΡΙΑ</c:v>
                </c:pt>
              </c:strCache>
            </c:strRef>
          </c:tx>
          <c:spPr>
            <a:solidFill>
              <a:schemeClr val="accent5"/>
            </a:solidFill>
            <a:ln>
              <a:noFill/>
            </a:ln>
            <a:effectLst/>
          </c:spPr>
          <c:dLbls>
            <c:spPr>
              <a:noFill/>
              <a:ln>
                <a:noFill/>
              </a:ln>
              <a:effectLst/>
            </c:spPr>
            <c:txPr>
              <a:bodyPr rot="0" spcFirstLastPara="1" vertOverflow="ellipsis" vert="horz" wrap="square" anchor="ctr" anchorCtr="1"/>
              <a:lstStyle/>
              <a:p>
                <a:pPr>
                  <a:defRPr sz="1200" b="1" i="0" u="none" strike="noStrike" kern="1200" baseline="0">
                    <a:solidFill>
                      <a:schemeClr val="dk1"/>
                    </a:solidFill>
                    <a:latin typeface="+mn-lt"/>
                    <a:ea typeface="+mn-ea"/>
                    <a:cs typeface="+mn-cs"/>
                  </a:defRPr>
                </a:pPr>
                <a:endParaRPr lang="el-GR"/>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'ΓΡΑΦΗΜΑ 1'!$D$4:$D$7</c:f>
              <c:strCache>
                <c:ptCount val="4"/>
                <c:pt idx="0">
                  <c:v>Κινηματογράφος</c:v>
                </c:pt>
                <c:pt idx="1">
                  <c:v>Ζωντανές (live) αθλητικές εκδηλώσεις </c:v>
                </c:pt>
                <c:pt idx="2">
                  <c:v>Ζωντανές (live) παραστάσεις (θεατρικές, χορευτικές, μουσικές κτλ) </c:v>
                </c:pt>
                <c:pt idx="3">
                  <c:v>Επισκέψεις σε αρχαιολογικούς χώρους/μουσεία</c:v>
                </c:pt>
              </c:strCache>
            </c:strRef>
          </c:cat>
          <c:val>
            <c:numRef>
              <c:f>'ΓΡΑΦΗΜΑ 1'!$F$4:$F$7</c:f>
              <c:numCache>
                <c:formatCode>0.0%</c:formatCode>
                <c:ptCount val="4"/>
                <c:pt idx="0">
                  <c:v>0.14243760729334651</c:v>
                </c:pt>
                <c:pt idx="1">
                  <c:v>0.14373650704884772</c:v>
                </c:pt>
                <c:pt idx="2">
                  <c:v>0.19845773942672854</c:v>
                </c:pt>
                <c:pt idx="3">
                  <c:v>9.2878647973781425E-2</c:v>
                </c:pt>
              </c:numCache>
            </c:numRef>
          </c:val>
          <c:extLst xmlns:c16r2="http://schemas.microsoft.com/office/drawing/2015/06/chart">
            <c:ext xmlns:c16="http://schemas.microsoft.com/office/drawing/2014/chart" uri="{C3380CC4-5D6E-409C-BE32-E72D297353CC}">
              <c16:uniqueId val="{00000001-15C0-4033-AC52-28CB2B82AD71}"/>
            </c:ext>
          </c:extLst>
        </c:ser>
        <c:ser>
          <c:idx val="2"/>
          <c:order val="2"/>
          <c:tx>
            <c:strRef>
              <c:f>'ΓΡΑΦΗΜΑ 1'!$G$3</c:f>
              <c:strCache>
                <c:ptCount val="1"/>
                <c:pt idx="0">
                  <c:v>ΣΟΒΑΡΗ ΑΝΑΠΗΡΙΑ</c:v>
                </c:pt>
              </c:strCache>
            </c:strRef>
          </c:tx>
          <c:spPr>
            <a:solidFill>
              <a:schemeClr val="accent4"/>
            </a:solidFill>
            <a:ln>
              <a:noFill/>
            </a:ln>
            <a:effectLst/>
          </c:spPr>
          <c:dLbls>
            <c:spPr>
              <a:noFill/>
              <a:ln>
                <a:noFill/>
              </a:ln>
              <a:effectLst/>
            </c:spPr>
            <c:txPr>
              <a:bodyPr rot="0" spcFirstLastPara="1" vertOverflow="ellipsis" vert="horz" wrap="square" anchor="ctr" anchorCtr="1"/>
              <a:lstStyle/>
              <a:p>
                <a:pPr>
                  <a:defRPr sz="1200" b="1" i="0" u="none" strike="noStrike" kern="1200" baseline="0">
                    <a:solidFill>
                      <a:schemeClr val="dk1"/>
                    </a:solidFill>
                    <a:latin typeface="+mn-lt"/>
                    <a:ea typeface="+mn-ea"/>
                    <a:cs typeface="+mn-cs"/>
                  </a:defRPr>
                </a:pPr>
                <a:endParaRPr lang="el-GR"/>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'ΓΡΑΦΗΜΑ 1'!$D$4:$D$7</c:f>
              <c:strCache>
                <c:ptCount val="4"/>
                <c:pt idx="0">
                  <c:v>Κινηματογράφος</c:v>
                </c:pt>
                <c:pt idx="1">
                  <c:v>Ζωντανές (live) αθλητικές εκδηλώσεις </c:v>
                </c:pt>
                <c:pt idx="2">
                  <c:v>Ζωντανές (live) παραστάσεις (θεατρικές, χορευτικές, μουσικές κτλ) </c:v>
                </c:pt>
                <c:pt idx="3">
                  <c:v>Επισκέψεις σε αρχαιολογικούς χώρους/μουσεία</c:v>
                </c:pt>
              </c:strCache>
            </c:strRef>
          </c:cat>
          <c:val>
            <c:numRef>
              <c:f>'ΓΡΑΦΗΜΑ 1'!$G$4:$G$7</c:f>
              <c:numCache>
                <c:formatCode>0.0%</c:formatCode>
                <c:ptCount val="4"/>
                <c:pt idx="0">
                  <c:v>7.702508000867031E-2</c:v>
                </c:pt>
                <c:pt idx="1">
                  <c:v>7.1319772807742834E-2</c:v>
                </c:pt>
                <c:pt idx="2">
                  <c:v>0.1149388422845945</c:v>
                </c:pt>
                <c:pt idx="3">
                  <c:v>5.419600481376112E-2</c:v>
                </c:pt>
              </c:numCache>
            </c:numRef>
          </c:val>
          <c:extLst xmlns:c16r2="http://schemas.microsoft.com/office/drawing/2015/06/chart">
            <c:ext xmlns:c16="http://schemas.microsoft.com/office/drawing/2014/chart" uri="{C3380CC4-5D6E-409C-BE32-E72D297353CC}">
              <c16:uniqueId val="{00000002-15C0-4033-AC52-28CB2B82AD71}"/>
            </c:ext>
          </c:extLst>
        </c:ser>
        <c:dLbls/>
        <c:axId val="55895936"/>
        <c:axId val="55897472"/>
      </c:barChart>
      <c:catAx>
        <c:axId val="55895936"/>
        <c:scaling>
          <c:orientation val="minMax"/>
        </c:scaling>
        <c:axPos val="l"/>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dk1"/>
                </a:solidFill>
                <a:latin typeface="+mn-lt"/>
                <a:ea typeface="+mn-ea"/>
                <a:cs typeface="+mn-cs"/>
              </a:defRPr>
            </a:pPr>
            <a:endParaRPr lang="el-GR"/>
          </a:p>
        </c:txPr>
        <c:crossAx val="55897472"/>
        <c:crosses val="autoZero"/>
        <c:auto val="1"/>
        <c:lblAlgn val="ctr"/>
        <c:lblOffset val="100"/>
      </c:catAx>
      <c:valAx>
        <c:axId val="55897472"/>
        <c:scaling>
          <c:orientation val="minMax"/>
        </c:scaling>
        <c:delete val="1"/>
        <c:axPos val="b"/>
        <c:majorGridlines>
          <c:spPr>
            <a:ln w="9525" cap="flat" cmpd="sng" algn="ctr">
              <a:solidFill>
                <a:schemeClr val="tx1">
                  <a:lumMod val="15000"/>
                  <a:lumOff val="85000"/>
                </a:schemeClr>
              </a:solidFill>
              <a:round/>
            </a:ln>
            <a:effectLst/>
          </c:spPr>
        </c:majorGridlines>
        <c:numFmt formatCode="0.0%" sourceLinked="1"/>
        <c:majorTickMark val="none"/>
        <c:tickLblPos val="none"/>
        <c:crossAx val="55895936"/>
        <c:crosses val="autoZero"/>
        <c:crossBetween val="between"/>
      </c:valAx>
      <c:spPr>
        <a:noFill/>
        <a:ln>
          <a:noFill/>
        </a:ln>
        <a:effectLst/>
      </c:spPr>
    </c:plotArea>
    <c:legend>
      <c:legendPos val="b"/>
      <c:layout/>
      <c:spPr>
        <a:noFill/>
        <a:ln>
          <a:noFill/>
        </a:ln>
        <a:effectLst/>
      </c:spPr>
      <c:txPr>
        <a:bodyPr rot="0" spcFirstLastPara="1" vertOverflow="ellipsis" vert="horz" wrap="square" anchor="ctr" anchorCtr="1"/>
        <a:lstStyle/>
        <a:p>
          <a:pPr>
            <a:defRPr sz="1100" b="1" i="0" u="none" strike="noStrike" kern="1200" baseline="0">
              <a:solidFill>
                <a:schemeClr val="dk1"/>
              </a:solidFill>
              <a:latin typeface="+mn-lt"/>
              <a:ea typeface="+mn-ea"/>
              <a:cs typeface="+mn-cs"/>
            </a:defRPr>
          </a:pPr>
          <a:endParaRPr lang="el-GR"/>
        </a:p>
      </c:txPr>
    </c:legend>
    <c:plotVisOnly val="1"/>
    <c:dispBlanksAs val="gap"/>
  </c:chart>
  <c:spPr>
    <a:solidFill>
      <a:schemeClr val="lt1"/>
    </a:solidFill>
    <a:ln w="19050" cap="rnd" cmpd="sng" algn="ctr">
      <a:solidFill>
        <a:schemeClr val="accent2"/>
      </a:solidFill>
      <a:prstDash val="solid"/>
    </a:ln>
    <a:effectLst/>
  </c:spPr>
  <c:txPr>
    <a:bodyPr/>
    <a:lstStyle/>
    <a:p>
      <a:pPr>
        <a:defRPr>
          <a:solidFill>
            <a:schemeClr val="dk1"/>
          </a:solidFill>
          <a:latin typeface="+mn-lt"/>
          <a:ea typeface="+mn-ea"/>
          <a:cs typeface="+mn-cs"/>
        </a:defRPr>
      </a:pPr>
      <a:endParaRPr lang="el-GR"/>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l-GR"/>
  <c:chart>
    <c:title>
      <c:tx>
        <c:rich>
          <a:bodyPr rot="0" spcFirstLastPara="1" vertOverflow="ellipsis" vert="horz" wrap="square" anchor="ctr" anchorCtr="1"/>
          <a:lstStyle/>
          <a:p>
            <a:pPr>
              <a:defRPr sz="1862" b="1" i="0" u="none" strike="noStrike" kern="1200" spc="0" baseline="0">
                <a:solidFill>
                  <a:schemeClr val="dk1"/>
                </a:solidFill>
                <a:latin typeface="+mn-lt"/>
                <a:ea typeface="+mn-ea"/>
                <a:cs typeface="+mn-cs"/>
              </a:defRPr>
            </a:pPr>
            <a:r>
              <a:rPr lang="el-GR" b="1" dirty="0"/>
              <a:t>ΕΝΕΡΓΗ ΣΥΜΜΕΤΟΧΗ ΣΕ ΙΣΤΟΣΕΛΙΔΕΣ ΚΟΙΝΩΝΙΚΗΣ ΔΙΚΤΥΩΣΗΣ (16-64 ΕΤΩΝ)</a:t>
            </a:r>
            <a:r>
              <a:rPr lang="en-US" b="1" dirty="0"/>
              <a:t>-SILC 2015</a:t>
            </a:r>
            <a:endParaRPr lang="el-GR" b="1" dirty="0"/>
          </a:p>
        </c:rich>
      </c:tx>
      <c:layout/>
      <c:spPr>
        <a:noFill/>
        <a:ln>
          <a:noFill/>
        </a:ln>
        <a:effectLst/>
      </c:spPr>
    </c:title>
    <c:plotArea>
      <c:layout/>
      <c:barChart>
        <c:barDir val="col"/>
        <c:grouping val="clustered"/>
        <c:ser>
          <c:idx val="0"/>
          <c:order val="0"/>
          <c:tx>
            <c:strRef>
              <c:f>'ps081'!$J$4</c:f>
              <c:strCache>
                <c:ptCount val="1"/>
                <c:pt idx="0">
                  <c:v>Καθημερινά</c:v>
                </c:pt>
              </c:strCache>
            </c:strRef>
          </c:tx>
          <c:spPr>
            <a:solidFill>
              <a:schemeClr val="accent2"/>
            </a:solidFill>
            <a:ln>
              <a:noFill/>
            </a:ln>
            <a:effectLst/>
          </c:spPr>
          <c:dLbls>
            <c:spPr>
              <a:noFill/>
              <a:ln>
                <a:noFill/>
              </a:ln>
              <a:effectLst/>
            </c:spPr>
            <c:txPr>
              <a:bodyPr rot="0" spcFirstLastPara="1" vertOverflow="ellipsis" vert="horz" wrap="square" anchor="ctr" anchorCtr="1"/>
              <a:lstStyle/>
              <a:p>
                <a:pPr>
                  <a:defRPr sz="1197" b="1" i="0" u="none" strike="noStrike" kern="1200" baseline="0">
                    <a:solidFill>
                      <a:schemeClr val="dk1"/>
                    </a:solidFill>
                    <a:latin typeface="+mn-lt"/>
                    <a:ea typeface="+mn-ea"/>
                    <a:cs typeface="+mn-cs"/>
                  </a:defRPr>
                </a:pPr>
                <a:endParaRPr lang="el-GR"/>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'ps081'!$K$3:$M$3</c:f>
              <c:strCache>
                <c:ptCount val="3"/>
                <c:pt idx="0">
                  <c:v>ΣΟΒΑΡΟΣ ΠΕΡΙΟΡΙΣΜΟΣ</c:v>
                </c:pt>
                <c:pt idx="1">
                  <c:v>ΜΕΤΡΙΟΣ ΠΕΡΙΟΡΙΣΜΟΣ</c:v>
                </c:pt>
                <c:pt idx="2">
                  <c:v>ΧΩΡΙΣ ΠΕΡΙΟΡΙΣΜΟ</c:v>
                </c:pt>
              </c:strCache>
            </c:strRef>
          </c:cat>
          <c:val>
            <c:numRef>
              <c:f>'ps081'!$K$4:$M$4</c:f>
              <c:numCache>
                <c:formatCode>###0.0%</c:formatCode>
                <c:ptCount val="3"/>
                <c:pt idx="0">
                  <c:v>0.14406297695526271</c:v>
                </c:pt>
                <c:pt idx="1">
                  <c:v>0.21789881789501694</c:v>
                </c:pt>
                <c:pt idx="2">
                  <c:v>0.41191082787294447</c:v>
                </c:pt>
              </c:numCache>
            </c:numRef>
          </c:val>
          <c:extLst xmlns:c16r2="http://schemas.microsoft.com/office/drawing/2015/06/chart">
            <c:ext xmlns:c16="http://schemas.microsoft.com/office/drawing/2014/chart" uri="{C3380CC4-5D6E-409C-BE32-E72D297353CC}">
              <c16:uniqueId val="{00000000-44B6-4A6E-BED0-DE49FCE1B357}"/>
            </c:ext>
          </c:extLst>
        </c:ser>
        <c:ser>
          <c:idx val="1"/>
          <c:order val="1"/>
          <c:tx>
            <c:strRef>
              <c:f>'ps081'!$J$5</c:f>
              <c:strCache>
                <c:ptCount val="1"/>
                <c:pt idx="0">
                  <c:v>Κάθε βδομάδα</c:v>
                </c:pt>
              </c:strCache>
            </c:strRef>
          </c:tx>
          <c:spPr>
            <a:solidFill>
              <a:schemeClr val="accent4"/>
            </a:solidFill>
            <a:ln>
              <a:noFill/>
            </a:ln>
            <a:effectLst/>
          </c:spPr>
          <c:dLbls>
            <c:spPr>
              <a:noFill/>
              <a:ln>
                <a:noFill/>
              </a:ln>
              <a:effectLst/>
            </c:spPr>
            <c:txPr>
              <a:bodyPr rot="0" spcFirstLastPara="1" vertOverflow="ellipsis" vert="horz" wrap="square" anchor="ctr" anchorCtr="1"/>
              <a:lstStyle/>
              <a:p>
                <a:pPr>
                  <a:defRPr sz="1197" b="1" i="0" u="none" strike="noStrike" kern="1200" baseline="0">
                    <a:solidFill>
                      <a:schemeClr val="dk1"/>
                    </a:solidFill>
                    <a:latin typeface="+mn-lt"/>
                    <a:ea typeface="+mn-ea"/>
                    <a:cs typeface="+mn-cs"/>
                  </a:defRPr>
                </a:pPr>
                <a:endParaRPr lang="el-GR"/>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'ps081'!$K$3:$M$3</c:f>
              <c:strCache>
                <c:ptCount val="3"/>
                <c:pt idx="0">
                  <c:v>ΣΟΒΑΡΟΣ ΠΕΡΙΟΡΙΣΜΟΣ</c:v>
                </c:pt>
                <c:pt idx="1">
                  <c:v>ΜΕΤΡΙΟΣ ΠΕΡΙΟΡΙΣΜΟΣ</c:v>
                </c:pt>
                <c:pt idx="2">
                  <c:v>ΧΩΡΙΣ ΠΕΡΙΟΡΙΣΜΟ</c:v>
                </c:pt>
              </c:strCache>
            </c:strRef>
          </c:cat>
          <c:val>
            <c:numRef>
              <c:f>'ps081'!$K$5:$M$5</c:f>
              <c:numCache>
                <c:formatCode>###0.0%</c:formatCode>
                <c:ptCount val="3"/>
                <c:pt idx="0">
                  <c:v>9.9392398892738487E-2</c:v>
                </c:pt>
                <c:pt idx="1">
                  <c:v>0.14106389448477721</c:v>
                </c:pt>
                <c:pt idx="2">
                  <c:v>0.15905496402523295</c:v>
                </c:pt>
              </c:numCache>
            </c:numRef>
          </c:val>
          <c:extLst xmlns:c16r2="http://schemas.microsoft.com/office/drawing/2015/06/chart">
            <c:ext xmlns:c16="http://schemas.microsoft.com/office/drawing/2014/chart" uri="{C3380CC4-5D6E-409C-BE32-E72D297353CC}">
              <c16:uniqueId val="{00000001-44B6-4A6E-BED0-DE49FCE1B357}"/>
            </c:ext>
          </c:extLst>
        </c:ser>
        <c:ser>
          <c:idx val="2"/>
          <c:order val="2"/>
          <c:tx>
            <c:strRef>
              <c:f>'ps081'!$J$6</c:f>
              <c:strCache>
                <c:ptCount val="1"/>
                <c:pt idx="0">
                  <c:v>Μερικές φορές τον μήνα/όχι κάθε βδομάδα</c:v>
                </c:pt>
              </c:strCache>
            </c:strRef>
          </c:tx>
          <c:spPr>
            <a:solidFill>
              <a:schemeClr val="accent6"/>
            </a:solidFill>
            <a:ln>
              <a:noFill/>
            </a:ln>
            <a:effectLst/>
          </c:spPr>
          <c:dLbls>
            <c:spPr>
              <a:noFill/>
              <a:ln>
                <a:noFill/>
              </a:ln>
              <a:effectLst/>
            </c:spPr>
            <c:txPr>
              <a:bodyPr rot="0" spcFirstLastPara="1" vertOverflow="ellipsis" vert="horz" wrap="square" anchor="ctr" anchorCtr="1"/>
              <a:lstStyle/>
              <a:p>
                <a:pPr>
                  <a:defRPr sz="1197" b="1" i="0" u="none" strike="noStrike" kern="1200" baseline="0">
                    <a:solidFill>
                      <a:schemeClr val="dk1"/>
                    </a:solidFill>
                    <a:latin typeface="+mn-lt"/>
                    <a:ea typeface="+mn-ea"/>
                    <a:cs typeface="+mn-cs"/>
                  </a:defRPr>
                </a:pPr>
                <a:endParaRPr lang="el-GR"/>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'ps081'!$K$3:$M$3</c:f>
              <c:strCache>
                <c:ptCount val="3"/>
                <c:pt idx="0">
                  <c:v>ΣΟΒΑΡΟΣ ΠΕΡΙΟΡΙΣΜΟΣ</c:v>
                </c:pt>
                <c:pt idx="1">
                  <c:v>ΜΕΤΡΙΟΣ ΠΕΡΙΟΡΙΣΜΟΣ</c:v>
                </c:pt>
                <c:pt idx="2">
                  <c:v>ΧΩΡΙΣ ΠΕΡΙΟΡΙΣΜΟ</c:v>
                </c:pt>
              </c:strCache>
            </c:strRef>
          </c:cat>
          <c:val>
            <c:numRef>
              <c:f>'ps081'!$K$6:$M$6</c:f>
              <c:numCache>
                <c:formatCode>###0.0%</c:formatCode>
                <c:ptCount val="3"/>
                <c:pt idx="0">
                  <c:v>3.5307021361792514E-2</c:v>
                </c:pt>
                <c:pt idx="1">
                  <c:v>3.4047284199323451E-2</c:v>
                </c:pt>
                <c:pt idx="2">
                  <c:v>6.2956954465944723E-2</c:v>
                </c:pt>
              </c:numCache>
            </c:numRef>
          </c:val>
          <c:extLst xmlns:c16r2="http://schemas.microsoft.com/office/drawing/2015/06/chart">
            <c:ext xmlns:c16="http://schemas.microsoft.com/office/drawing/2014/chart" uri="{C3380CC4-5D6E-409C-BE32-E72D297353CC}">
              <c16:uniqueId val="{00000002-44B6-4A6E-BED0-DE49FCE1B357}"/>
            </c:ext>
          </c:extLst>
        </c:ser>
        <c:ser>
          <c:idx val="3"/>
          <c:order val="3"/>
          <c:tx>
            <c:strRef>
              <c:f>'ps081'!$J$7</c:f>
              <c:strCache>
                <c:ptCount val="1"/>
                <c:pt idx="0">
                  <c:v>Μια φορά τον μήνα</c:v>
                </c:pt>
              </c:strCache>
            </c:strRef>
          </c:tx>
          <c:spPr>
            <a:solidFill>
              <a:schemeClr val="accent2">
                <a:lumMod val="60000"/>
              </a:schemeClr>
            </a:solidFill>
            <a:ln>
              <a:noFill/>
            </a:ln>
            <a:effectLst/>
          </c:spPr>
          <c:dLbls>
            <c:spPr>
              <a:noFill/>
              <a:ln>
                <a:noFill/>
              </a:ln>
              <a:effectLst/>
            </c:spPr>
            <c:txPr>
              <a:bodyPr rot="0" spcFirstLastPara="1" vertOverflow="ellipsis" vert="horz" wrap="square" anchor="ctr" anchorCtr="1"/>
              <a:lstStyle/>
              <a:p>
                <a:pPr>
                  <a:defRPr sz="1197" b="1" i="0" u="none" strike="noStrike" kern="1200" baseline="0">
                    <a:solidFill>
                      <a:schemeClr val="dk1"/>
                    </a:solidFill>
                    <a:latin typeface="+mn-lt"/>
                    <a:ea typeface="+mn-ea"/>
                    <a:cs typeface="+mn-cs"/>
                  </a:defRPr>
                </a:pPr>
                <a:endParaRPr lang="el-GR"/>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'ps081'!$K$3:$M$3</c:f>
              <c:strCache>
                <c:ptCount val="3"/>
                <c:pt idx="0">
                  <c:v>ΣΟΒΑΡΟΣ ΠΕΡΙΟΡΙΣΜΟΣ</c:v>
                </c:pt>
                <c:pt idx="1">
                  <c:v>ΜΕΤΡΙΟΣ ΠΕΡΙΟΡΙΣΜΟΣ</c:v>
                </c:pt>
                <c:pt idx="2">
                  <c:v>ΧΩΡΙΣ ΠΕΡΙΟΡΙΣΜΟ</c:v>
                </c:pt>
              </c:strCache>
            </c:strRef>
          </c:cat>
          <c:val>
            <c:numRef>
              <c:f>'ps081'!$K$7:$M$7</c:f>
              <c:numCache>
                <c:formatCode>###0.0%</c:formatCode>
                <c:ptCount val="3"/>
                <c:pt idx="0" formatCode="####.0%">
                  <c:v>9.9496857535820733E-3</c:v>
                </c:pt>
                <c:pt idx="1">
                  <c:v>1.3864076931848421E-2</c:v>
                </c:pt>
                <c:pt idx="2">
                  <c:v>1.5065577701973415E-2</c:v>
                </c:pt>
              </c:numCache>
            </c:numRef>
          </c:val>
          <c:extLst xmlns:c16r2="http://schemas.microsoft.com/office/drawing/2015/06/chart">
            <c:ext xmlns:c16="http://schemas.microsoft.com/office/drawing/2014/chart" uri="{C3380CC4-5D6E-409C-BE32-E72D297353CC}">
              <c16:uniqueId val="{00000003-44B6-4A6E-BED0-DE49FCE1B357}"/>
            </c:ext>
          </c:extLst>
        </c:ser>
        <c:ser>
          <c:idx val="4"/>
          <c:order val="4"/>
          <c:tx>
            <c:strRef>
              <c:f>'ps081'!$J$8</c:f>
              <c:strCache>
                <c:ptCount val="1"/>
                <c:pt idx="0">
                  <c:v>Τουλάχιστον μια φορά το χρόνο /λιγότερο από μια φορά το μήνα </c:v>
                </c:pt>
              </c:strCache>
            </c:strRef>
          </c:tx>
          <c:spPr>
            <a:solidFill>
              <a:schemeClr val="accent4">
                <a:lumMod val="60000"/>
              </a:schemeClr>
            </a:solidFill>
            <a:ln>
              <a:noFill/>
            </a:ln>
            <a:effectLst/>
          </c:spPr>
          <c:dLbls>
            <c:spPr>
              <a:noFill/>
              <a:ln>
                <a:noFill/>
              </a:ln>
              <a:effectLst/>
            </c:spPr>
            <c:txPr>
              <a:bodyPr rot="0" spcFirstLastPara="1" vertOverflow="ellipsis" vert="horz" wrap="square" anchor="ctr" anchorCtr="1"/>
              <a:lstStyle/>
              <a:p>
                <a:pPr>
                  <a:defRPr sz="1197" b="1" i="0" u="none" strike="noStrike" kern="1200" baseline="0">
                    <a:solidFill>
                      <a:schemeClr val="dk1"/>
                    </a:solidFill>
                    <a:latin typeface="+mn-lt"/>
                    <a:ea typeface="+mn-ea"/>
                    <a:cs typeface="+mn-cs"/>
                  </a:defRPr>
                </a:pPr>
                <a:endParaRPr lang="el-GR"/>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'ps081'!$K$3:$M$3</c:f>
              <c:strCache>
                <c:ptCount val="3"/>
                <c:pt idx="0">
                  <c:v>ΣΟΒΑΡΟΣ ΠΕΡΙΟΡΙΣΜΟΣ</c:v>
                </c:pt>
                <c:pt idx="1">
                  <c:v>ΜΕΤΡΙΟΣ ΠΕΡΙΟΡΙΣΜΟΣ</c:v>
                </c:pt>
                <c:pt idx="2">
                  <c:v>ΧΩΡΙΣ ΠΕΡΙΟΡΙΣΜΟ</c:v>
                </c:pt>
              </c:strCache>
            </c:strRef>
          </c:cat>
          <c:val>
            <c:numRef>
              <c:f>'ps081'!$K$8:$M$8</c:f>
              <c:numCache>
                <c:formatCode>###0.0%</c:formatCode>
                <c:ptCount val="3"/>
                <c:pt idx="0" formatCode="####.0%">
                  <c:v>9.0530824004596278E-3</c:v>
                </c:pt>
                <c:pt idx="1">
                  <c:v>1.3759549963890684E-2</c:v>
                </c:pt>
                <c:pt idx="2" formatCode="####.0%">
                  <c:v>8.4361350807948352E-3</c:v>
                </c:pt>
              </c:numCache>
            </c:numRef>
          </c:val>
          <c:extLst xmlns:c16r2="http://schemas.microsoft.com/office/drawing/2015/06/chart">
            <c:ext xmlns:c16="http://schemas.microsoft.com/office/drawing/2014/chart" uri="{C3380CC4-5D6E-409C-BE32-E72D297353CC}">
              <c16:uniqueId val="{00000004-44B6-4A6E-BED0-DE49FCE1B357}"/>
            </c:ext>
          </c:extLst>
        </c:ser>
        <c:ser>
          <c:idx val="5"/>
          <c:order val="5"/>
          <c:tx>
            <c:strRef>
              <c:f>'ps081'!$J$9</c:f>
              <c:strCache>
                <c:ptCount val="1"/>
                <c:pt idx="0">
                  <c:v>Ποτέ </c:v>
                </c:pt>
              </c:strCache>
            </c:strRef>
          </c:tx>
          <c:spPr>
            <a:solidFill>
              <a:schemeClr val="accent6">
                <a:lumMod val="60000"/>
              </a:schemeClr>
            </a:solidFill>
            <a:ln>
              <a:noFill/>
            </a:ln>
            <a:effectLst/>
          </c:spPr>
          <c:dLbls>
            <c:spPr>
              <a:noFill/>
              <a:ln>
                <a:noFill/>
              </a:ln>
              <a:effectLst/>
            </c:spPr>
            <c:txPr>
              <a:bodyPr rot="0" spcFirstLastPara="1" vertOverflow="ellipsis" vert="horz" wrap="square" anchor="ctr" anchorCtr="1"/>
              <a:lstStyle/>
              <a:p>
                <a:pPr>
                  <a:defRPr sz="1197" b="1" i="0" u="none" strike="noStrike" kern="1200" baseline="0">
                    <a:solidFill>
                      <a:schemeClr val="dk1"/>
                    </a:solidFill>
                    <a:latin typeface="+mn-lt"/>
                    <a:ea typeface="+mn-ea"/>
                    <a:cs typeface="+mn-cs"/>
                  </a:defRPr>
                </a:pPr>
                <a:endParaRPr lang="el-GR"/>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'ps081'!$K$3:$M$3</c:f>
              <c:strCache>
                <c:ptCount val="3"/>
                <c:pt idx="0">
                  <c:v>ΣΟΒΑΡΟΣ ΠΕΡΙΟΡΙΣΜΟΣ</c:v>
                </c:pt>
                <c:pt idx="1">
                  <c:v>ΜΕΤΡΙΟΣ ΠΕΡΙΟΡΙΣΜΟΣ</c:v>
                </c:pt>
                <c:pt idx="2">
                  <c:v>ΧΩΡΙΣ ΠΕΡΙΟΡΙΣΜΟ</c:v>
                </c:pt>
              </c:strCache>
            </c:strRef>
          </c:cat>
          <c:val>
            <c:numRef>
              <c:f>'ps081'!$K$9:$M$9</c:f>
              <c:numCache>
                <c:formatCode>###0.0%</c:formatCode>
                <c:ptCount val="3"/>
                <c:pt idx="0">
                  <c:v>0.70223483463616532</c:v>
                </c:pt>
                <c:pt idx="1">
                  <c:v>0.57936637652514344</c:v>
                </c:pt>
                <c:pt idx="2">
                  <c:v>0.34257554085311059</c:v>
                </c:pt>
              </c:numCache>
            </c:numRef>
          </c:val>
          <c:extLst xmlns:c16r2="http://schemas.microsoft.com/office/drawing/2015/06/chart">
            <c:ext xmlns:c16="http://schemas.microsoft.com/office/drawing/2014/chart" uri="{C3380CC4-5D6E-409C-BE32-E72D297353CC}">
              <c16:uniqueId val="{00000005-44B6-4A6E-BED0-DE49FCE1B357}"/>
            </c:ext>
          </c:extLst>
        </c:ser>
        <c:dLbls>
          <c:showVal val="1"/>
        </c:dLbls>
        <c:gapWidth val="219"/>
        <c:overlap val="-27"/>
        <c:axId val="61456768"/>
        <c:axId val="61458304"/>
      </c:barChart>
      <c:catAx>
        <c:axId val="61456768"/>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dk1"/>
                </a:solidFill>
                <a:latin typeface="+mn-lt"/>
                <a:ea typeface="+mn-ea"/>
                <a:cs typeface="+mn-cs"/>
              </a:defRPr>
            </a:pPr>
            <a:endParaRPr lang="el-GR"/>
          </a:p>
        </c:txPr>
        <c:crossAx val="61458304"/>
        <c:crosses val="autoZero"/>
        <c:auto val="1"/>
        <c:lblAlgn val="ctr"/>
        <c:lblOffset val="100"/>
      </c:catAx>
      <c:valAx>
        <c:axId val="61458304"/>
        <c:scaling>
          <c:orientation val="minMax"/>
        </c:scaling>
        <c:axPos val="l"/>
        <c:majorGridlines>
          <c:spPr>
            <a:ln w="9525" cap="flat" cmpd="sng" algn="ctr">
              <a:solidFill>
                <a:schemeClr val="tx1">
                  <a:lumMod val="15000"/>
                  <a:lumOff val="85000"/>
                </a:schemeClr>
              </a:solidFill>
              <a:round/>
            </a:ln>
            <a:effectLst/>
          </c:spPr>
        </c:majorGridlines>
        <c:numFmt formatCode="###0.0%" sourceLinked="1"/>
        <c:maj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el-GR"/>
          </a:p>
        </c:txPr>
        <c:crossAx val="61456768"/>
        <c:crosses val="autoZero"/>
        <c:crossBetween val="between"/>
      </c:valAx>
      <c:spPr>
        <a:noFill/>
        <a:ln>
          <a:noFill/>
        </a:ln>
        <a:effectLst/>
      </c:spPr>
    </c:plotArea>
    <c:legend>
      <c:legendPos val="b"/>
      <c:layout/>
      <c:spPr>
        <a:noFill/>
        <a:ln>
          <a:noFill/>
        </a:ln>
        <a:effectLst/>
      </c:spPr>
      <c:txPr>
        <a:bodyPr rot="0" spcFirstLastPara="1" vertOverflow="ellipsis" vert="horz" wrap="square" anchor="ctr" anchorCtr="1"/>
        <a:lstStyle/>
        <a:p>
          <a:pPr>
            <a:defRPr sz="1197" b="1" i="0" u="none" strike="noStrike" kern="1200" baseline="0">
              <a:solidFill>
                <a:schemeClr val="dk1"/>
              </a:solidFill>
              <a:latin typeface="+mn-lt"/>
              <a:ea typeface="+mn-ea"/>
              <a:cs typeface="+mn-cs"/>
            </a:defRPr>
          </a:pPr>
          <a:endParaRPr lang="el-GR"/>
        </a:p>
      </c:txPr>
    </c:legend>
    <c:plotVisOnly val="1"/>
    <c:dispBlanksAs val="gap"/>
  </c:chart>
  <c:spPr>
    <a:solidFill>
      <a:schemeClr val="lt1"/>
    </a:solidFill>
    <a:ln w="19050" cap="rnd" cmpd="sng" algn="ctr">
      <a:solidFill>
        <a:schemeClr val="accent2"/>
      </a:solidFill>
      <a:prstDash val="solid"/>
    </a:ln>
    <a:effectLst/>
  </c:spPr>
  <c:txPr>
    <a:bodyPr/>
    <a:lstStyle/>
    <a:p>
      <a:pPr>
        <a:defRPr>
          <a:solidFill>
            <a:schemeClr val="dk1"/>
          </a:solidFill>
          <a:latin typeface="+mn-lt"/>
          <a:ea typeface="+mn-ea"/>
          <a:cs typeface="+mn-cs"/>
        </a:defRPr>
      </a:pPr>
      <a:endParaRPr lang="el-GR"/>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el-GR"/>
  <c:style val="5"/>
  <c:chart>
    <c:title>
      <c:tx>
        <c:rich>
          <a:bodyPr rot="0" spcFirstLastPara="1" vertOverflow="ellipsis" vert="horz" wrap="square" anchor="ctr" anchorCtr="1"/>
          <a:lstStyle/>
          <a:p>
            <a:pPr>
              <a:defRPr sz="1862" b="1" i="0" u="none" strike="noStrike" kern="1200" spc="0" baseline="0">
                <a:solidFill>
                  <a:schemeClr val="dk1"/>
                </a:solidFill>
                <a:latin typeface="+mn-lt"/>
                <a:ea typeface="+mn-ea"/>
                <a:cs typeface="+mn-cs"/>
              </a:defRPr>
            </a:pPr>
            <a:r>
              <a:rPr lang="el-GR" b="1"/>
              <a:t>ΜΑΘΗΤΕΣ ΜΕ ΑΝΑΠΗΡΙΑ Η/ΚΑΙ ΕΙΔΙΚΕΣ ΕΚΠΑΙΔΕΥΤΙΚΕΣ ΑΝΑΓΚΕΣ ΣΤΗ ΓΕΝΙΚΗ ΠΡΩΤΟΒΑΘΜΙΑ ΚΑΙ ΔΕΥΤΕΡΟΒΑΘΜΙΑ ΕΚΠΑΙΔΕΥΣΗ ΚΑΙ ΕΙΔΟΣ ΥΠΟΣΤΗΡΙΞΗΣ (Σχ. Έτος  2017-18)</a:t>
            </a:r>
          </a:p>
        </c:rich>
      </c:tx>
      <c:layout/>
      <c:spPr>
        <a:noFill/>
        <a:ln>
          <a:noFill/>
        </a:ln>
        <a:effectLst/>
      </c:spPr>
    </c:title>
    <c:plotArea>
      <c:layout/>
      <c:barChart>
        <c:barDir val="col"/>
        <c:grouping val="clustered"/>
        <c:ser>
          <c:idx val="0"/>
          <c:order val="0"/>
          <c:spPr>
            <a:solidFill>
              <a:schemeClr val="accent3"/>
            </a:solidFill>
            <a:ln>
              <a:noFill/>
            </a:ln>
            <a:effectLst/>
          </c:spPr>
          <c:dLbls>
            <c:spPr>
              <a:noFill/>
              <a:ln>
                <a:noFill/>
              </a:ln>
              <a:effectLst/>
            </c:spPr>
            <c:txPr>
              <a:bodyPr rot="0" spcFirstLastPara="1" vertOverflow="ellipsis" vert="horz" wrap="square" anchor="ctr" anchorCtr="1"/>
              <a:lstStyle/>
              <a:p>
                <a:pPr>
                  <a:defRPr sz="1300" b="1" i="0" u="none" strike="noStrike" kern="1200" baseline="0">
                    <a:solidFill>
                      <a:schemeClr val="dk1"/>
                    </a:solidFill>
                    <a:latin typeface="+mn-lt"/>
                    <a:ea typeface="+mn-ea"/>
                    <a:cs typeface="+mn-cs"/>
                  </a:defRPr>
                </a:pPr>
                <a:endParaRPr lang="el-GR"/>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'ΠΙΝΑΚΑΣ 6'!$B$2:$I$2</c:f>
              <c:strCache>
                <c:ptCount val="8"/>
                <c:pt idx="0">
                  <c:v>Παράλληλη Στήριξη</c:v>
                </c:pt>
                <c:pt idx="1">
                  <c:v>Υποστήριξη από τον εκπαιδευτικό της τάξης </c:v>
                </c:pt>
                <c:pt idx="2">
                  <c:v>Τμήματα Ένταξης με Κοινό και Εξειδικευμένο Πρόγραμμα (με γνωμάτευση)</c:v>
                </c:pt>
                <c:pt idx="3">
                  <c:v>Τμήματα Ένταξης Διευρυμένου Ωραρίου (με γνωμάτευση)</c:v>
                </c:pt>
                <c:pt idx="4">
                  <c:v>Υποστήριξη από Σχολικο Νοσηλευτή</c:v>
                </c:pt>
                <c:pt idx="5">
                  <c:v>Υποστήριξη από ειδικό βοηθητικό προσωπικό</c:v>
                </c:pt>
                <c:pt idx="6">
                  <c:v>Κατ οίκον διδασκαλία</c:v>
                </c:pt>
                <c:pt idx="7">
                  <c:v>Υποστήριξη από ειδικό βοηθό που διαθέτει η οικογένεια </c:v>
                </c:pt>
              </c:strCache>
            </c:strRef>
          </c:cat>
          <c:val>
            <c:numRef>
              <c:f>'ΠΙΝΑΚΑΣ 6'!$B$14:$I$14</c:f>
              <c:numCache>
                <c:formatCode>0.0%</c:formatCode>
                <c:ptCount val="8"/>
                <c:pt idx="0">
                  <c:v>7.0000000000000021E-2</c:v>
                </c:pt>
                <c:pt idx="1">
                  <c:v>0.57299999999999995</c:v>
                </c:pt>
                <c:pt idx="2">
                  <c:v>0.31000000000000028</c:v>
                </c:pt>
                <c:pt idx="3">
                  <c:v>1.0000000000000005E-2</c:v>
                </c:pt>
                <c:pt idx="4">
                  <c:v>7.0000000000000045E-3</c:v>
                </c:pt>
                <c:pt idx="5">
                  <c:v>9.0000000000000028E-3</c:v>
                </c:pt>
                <c:pt idx="6">
                  <c:v>4.0000000000000044E-3</c:v>
                </c:pt>
                <c:pt idx="7">
                  <c:v>1.7000000000000001E-2</c:v>
                </c:pt>
              </c:numCache>
            </c:numRef>
          </c:val>
          <c:extLst xmlns:c16r2="http://schemas.microsoft.com/office/drawing/2015/06/chart">
            <c:ext xmlns:c16="http://schemas.microsoft.com/office/drawing/2014/chart" uri="{C3380CC4-5D6E-409C-BE32-E72D297353CC}">
              <c16:uniqueId val="{00000000-8B98-4E8A-ABF7-CA3D1068E98B}"/>
            </c:ext>
          </c:extLst>
        </c:ser>
        <c:dLbls/>
        <c:gapWidth val="219"/>
        <c:overlap val="-27"/>
        <c:axId val="56044160"/>
        <c:axId val="56054144"/>
      </c:barChart>
      <c:catAx>
        <c:axId val="56044160"/>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dk1"/>
                </a:solidFill>
                <a:latin typeface="+mn-lt"/>
                <a:ea typeface="+mn-ea"/>
                <a:cs typeface="+mn-cs"/>
              </a:defRPr>
            </a:pPr>
            <a:endParaRPr lang="el-GR"/>
          </a:p>
        </c:txPr>
        <c:crossAx val="56054144"/>
        <c:crosses val="autoZero"/>
        <c:auto val="1"/>
        <c:lblAlgn val="ctr"/>
        <c:lblOffset val="100"/>
      </c:catAx>
      <c:valAx>
        <c:axId val="56054144"/>
        <c:scaling>
          <c:orientation val="minMax"/>
        </c:scaling>
        <c:axPos val="l"/>
        <c:majorGridlines>
          <c:spPr>
            <a:ln w="9525" cap="flat" cmpd="sng" algn="ctr">
              <a:solidFill>
                <a:schemeClr val="tx1">
                  <a:lumMod val="15000"/>
                  <a:lumOff val="85000"/>
                </a:schemeClr>
              </a:solidFill>
              <a:round/>
            </a:ln>
            <a:effectLst/>
          </c:spPr>
        </c:majorGridlines>
        <c:numFmt formatCode="0.0%" sourceLinked="1"/>
        <c:maj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el-GR"/>
          </a:p>
        </c:txPr>
        <c:crossAx val="56044160"/>
        <c:crosses val="autoZero"/>
        <c:crossBetween val="between"/>
      </c:valAx>
      <c:spPr>
        <a:noFill/>
        <a:ln>
          <a:noFill/>
        </a:ln>
        <a:effectLst/>
      </c:spPr>
    </c:plotArea>
    <c:plotVisOnly val="1"/>
    <c:dispBlanksAs val="gap"/>
  </c:chart>
  <c:spPr>
    <a:solidFill>
      <a:schemeClr val="lt1"/>
    </a:solidFill>
    <a:ln w="19050" cap="rnd" cmpd="sng" algn="ctr">
      <a:solidFill>
        <a:schemeClr val="accent6"/>
      </a:solidFill>
      <a:prstDash val="solid"/>
    </a:ln>
    <a:effectLst/>
  </c:spPr>
  <c:txPr>
    <a:bodyPr/>
    <a:lstStyle/>
    <a:p>
      <a:pPr>
        <a:defRPr>
          <a:solidFill>
            <a:schemeClr val="dk1"/>
          </a:solidFill>
          <a:latin typeface="+mn-lt"/>
          <a:ea typeface="+mn-ea"/>
          <a:cs typeface="+mn-cs"/>
        </a:defRPr>
      </a:pPr>
      <a:endParaRPr lang="el-GR"/>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el-GR"/>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l-GR" sz="1800" b="1" i="0" u="none" strike="noStrike" baseline="0" dirty="0">
                <a:effectLst/>
              </a:rPr>
              <a:t>ΘΕΩΡΟΥΝ ΔΙΑΔΕΔΟΜΕΝΕΣ ΤΙΣ ΔΙΑΚΡΙΣΕΙΣ ΛΟΓΩ ΑΝΑΠΗΡΙΑΣ ΣΤΗ ΧΩΡΑ ΤΟΥΣ (2006-2019)</a:t>
            </a:r>
            <a:endParaRPr lang="el-GR" sz="1800" dirty="0"/>
          </a:p>
        </c:rich>
      </c:tx>
      <c:layout/>
      <c:spPr>
        <a:noFill/>
        <a:ln>
          <a:noFill/>
        </a:ln>
        <a:effectLst/>
      </c:spPr>
    </c:title>
    <c:plotArea>
      <c:layout>
        <c:manualLayout>
          <c:layoutTarget val="inner"/>
          <c:xMode val="edge"/>
          <c:yMode val="edge"/>
          <c:x val="2.626552053486151E-2"/>
          <c:y val="6.1884669479606191E-2"/>
          <c:w val="0.94746895893027649"/>
          <c:h val="0.75170426481499963"/>
        </c:manualLayout>
      </c:layout>
      <c:barChart>
        <c:barDir val="col"/>
        <c:grouping val="clustered"/>
        <c:ser>
          <c:idx val="0"/>
          <c:order val="0"/>
          <c:tx>
            <c:strRef>
              <c:f>GRAPH.3!$A$3</c:f>
              <c:strCache>
                <c:ptCount val="1"/>
                <c:pt idx="0">
                  <c:v>Ελλάδα</c:v>
                </c:pt>
              </c:strCache>
            </c:strRef>
          </c:tx>
          <c:spPr>
            <a:solidFill>
              <a:schemeClr val="accent6"/>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tx1">
                        <a:lumMod val="75000"/>
                        <a:lumOff val="25000"/>
                      </a:schemeClr>
                    </a:solidFill>
                    <a:latin typeface="+mn-lt"/>
                    <a:ea typeface="+mn-ea"/>
                    <a:cs typeface="+mn-cs"/>
                  </a:defRPr>
                </a:pPr>
                <a:endParaRPr lang="el-GR"/>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GRAPH.3!$B$2:$F$2</c:f>
              <c:numCache>
                <c:formatCode>General</c:formatCode>
                <c:ptCount val="5"/>
                <c:pt idx="0">
                  <c:v>2019</c:v>
                </c:pt>
                <c:pt idx="1">
                  <c:v>2015</c:v>
                </c:pt>
                <c:pt idx="2">
                  <c:v>2012</c:v>
                </c:pt>
                <c:pt idx="3">
                  <c:v>2009</c:v>
                </c:pt>
                <c:pt idx="4">
                  <c:v>2006</c:v>
                </c:pt>
              </c:numCache>
            </c:numRef>
          </c:cat>
          <c:val>
            <c:numRef>
              <c:f>GRAPH.3!$B$3:$F$3</c:f>
              <c:numCache>
                <c:formatCode>0%</c:formatCode>
                <c:ptCount val="5"/>
                <c:pt idx="0">
                  <c:v>0.53</c:v>
                </c:pt>
                <c:pt idx="1">
                  <c:v>0.56000000000000005</c:v>
                </c:pt>
                <c:pt idx="2">
                  <c:v>0.53</c:v>
                </c:pt>
                <c:pt idx="3">
                  <c:v>0.63000000000000056</c:v>
                </c:pt>
                <c:pt idx="4">
                  <c:v>0.56000000000000005</c:v>
                </c:pt>
              </c:numCache>
            </c:numRef>
          </c:val>
          <c:extLst xmlns:c16r2="http://schemas.microsoft.com/office/drawing/2015/06/chart">
            <c:ext xmlns:c16="http://schemas.microsoft.com/office/drawing/2014/chart" uri="{C3380CC4-5D6E-409C-BE32-E72D297353CC}">
              <c16:uniqueId val="{00000000-43F1-4DBE-B2A9-BD626163CC0B}"/>
            </c:ext>
          </c:extLst>
        </c:ser>
        <c:ser>
          <c:idx val="1"/>
          <c:order val="1"/>
          <c:tx>
            <c:strRef>
              <c:f>GRAPH.3!$A$4</c:f>
              <c:strCache>
                <c:ptCount val="1"/>
                <c:pt idx="0">
                  <c:v>Ε.Ε </c:v>
                </c:pt>
              </c:strCache>
            </c:strRef>
          </c:tx>
          <c:spPr>
            <a:solidFill>
              <a:schemeClr val="accent5"/>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tx1">
                        <a:lumMod val="75000"/>
                        <a:lumOff val="25000"/>
                      </a:schemeClr>
                    </a:solidFill>
                    <a:latin typeface="+mn-lt"/>
                    <a:ea typeface="+mn-ea"/>
                    <a:cs typeface="+mn-cs"/>
                  </a:defRPr>
                </a:pPr>
                <a:endParaRPr lang="el-GR"/>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GRAPH.3!$B$2:$F$2</c:f>
              <c:numCache>
                <c:formatCode>General</c:formatCode>
                <c:ptCount val="5"/>
                <c:pt idx="0">
                  <c:v>2019</c:v>
                </c:pt>
                <c:pt idx="1">
                  <c:v>2015</c:v>
                </c:pt>
                <c:pt idx="2">
                  <c:v>2012</c:v>
                </c:pt>
                <c:pt idx="3">
                  <c:v>2009</c:v>
                </c:pt>
                <c:pt idx="4">
                  <c:v>2006</c:v>
                </c:pt>
              </c:numCache>
            </c:numRef>
          </c:cat>
          <c:val>
            <c:numRef>
              <c:f>GRAPH.3!$B$4:$F$4</c:f>
              <c:numCache>
                <c:formatCode>0%</c:formatCode>
                <c:ptCount val="5"/>
                <c:pt idx="0">
                  <c:v>0.44</c:v>
                </c:pt>
                <c:pt idx="1">
                  <c:v>0.5</c:v>
                </c:pt>
                <c:pt idx="2">
                  <c:v>0.46</c:v>
                </c:pt>
                <c:pt idx="3">
                  <c:v>0.53</c:v>
                </c:pt>
                <c:pt idx="4">
                  <c:v>0.53</c:v>
                </c:pt>
              </c:numCache>
            </c:numRef>
          </c:val>
          <c:extLst xmlns:c16r2="http://schemas.microsoft.com/office/drawing/2015/06/chart">
            <c:ext xmlns:c16="http://schemas.microsoft.com/office/drawing/2014/chart" uri="{C3380CC4-5D6E-409C-BE32-E72D297353CC}">
              <c16:uniqueId val="{00000001-43F1-4DBE-B2A9-BD626163CC0B}"/>
            </c:ext>
          </c:extLst>
        </c:ser>
        <c:dLbls/>
        <c:gapWidth val="219"/>
        <c:overlap val="-27"/>
        <c:axId val="56105216"/>
        <c:axId val="56115200"/>
      </c:barChart>
      <c:catAx>
        <c:axId val="56105216"/>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l-GR"/>
          </a:p>
        </c:txPr>
        <c:crossAx val="56115200"/>
        <c:crosses val="autoZero"/>
        <c:auto val="1"/>
        <c:lblAlgn val="ctr"/>
        <c:lblOffset val="100"/>
      </c:catAx>
      <c:valAx>
        <c:axId val="56115200"/>
        <c:scaling>
          <c:orientation val="minMax"/>
          <c:max val="0.8"/>
        </c:scaling>
        <c:delete val="1"/>
        <c:axPos val="l"/>
        <c:numFmt formatCode="0%" sourceLinked="1"/>
        <c:majorTickMark val="none"/>
        <c:tickLblPos val="none"/>
        <c:crossAx val="56105216"/>
        <c:crosses val="autoZero"/>
        <c:crossBetween val="between"/>
      </c:valAx>
      <c:spPr>
        <a:noFill/>
        <a:ln>
          <a:noFill/>
        </a:ln>
        <a:effectLst/>
      </c:spPr>
    </c:plotArea>
    <c:legend>
      <c:legendPos val="b"/>
      <c:layout>
        <c:manualLayout>
          <c:xMode val="edge"/>
          <c:yMode val="edge"/>
          <c:x val="5.0249870270514092E-2"/>
          <c:y val="8.6269742597964744E-2"/>
          <c:w val="0.19271897961178922"/>
          <c:h val="9.3019101778944305E-2"/>
        </c:manualLayout>
      </c:layout>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l-GR"/>
        </a:p>
      </c:txPr>
    </c:legend>
    <c:plotVisOnly val="1"/>
    <c:dispBlanksAs val="gap"/>
  </c:chart>
  <c:spPr>
    <a:solidFill>
      <a:schemeClr val="bg1"/>
    </a:solidFill>
    <a:ln w="9525" cap="flat" cmpd="sng" algn="ctr">
      <a:solidFill>
        <a:schemeClr val="accent3">
          <a:lumMod val="75000"/>
        </a:schemeClr>
      </a:solidFill>
      <a:round/>
    </a:ln>
    <a:effectLst/>
  </c:spPr>
  <c:txPr>
    <a:bodyPr/>
    <a:lstStyle/>
    <a:p>
      <a:pPr>
        <a:defRPr/>
      </a:pPr>
      <a:endParaRPr lang="el-GR"/>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el-GR"/>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el-GR" sz="1800" b="1" i="0" dirty="0">
                <a:effectLst/>
              </a:rPr>
              <a:t>ΑΝΑΦΕΡΟΥΝ ΟΤΙ ΕΧΟΥΝ ΦΙΛΟΥΣ Η ΓΝΩΣΤΟΥΣ ΜΕ ΑΝΑΠΗΡΙΑ (2006-2019)</a:t>
            </a:r>
            <a:endParaRPr lang="el-GR" sz="1800" b="1" i="1" dirty="0">
              <a:effectLst/>
            </a:endParaRPr>
          </a:p>
        </c:rich>
      </c:tx>
      <c:layout/>
      <c:spPr>
        <a:noFill/>
        <a:ln>
          <a:noFill/>
        </a:ln>
        <a:effectLst/>
      </c:spPr>
    </c:title>
    <c:plotArea>
      <c:layout>
        <c:manualLayout>
          <c:layoutTarget val="inner"/>
          <c:xMode val="edge"/>
          <c:yMode val="edge"/>
          <c:x val="3.0555555555555582E-2"/>
          <c:y val="0.16384180790960437"/>
          <c:w val="0.93888888888888966"/>
          <c:h val="0.67755149250411695"/>
        </c:manualLayout>
      </c:layout>
      <c:barChart>
        <c:barDir val="col"/>
        <c:grouping val="clustered"/>
        <c:ser>
          <c:idx val="0"/>
          <c:order val="0"/>
          <c:tx>
            <c:strRef>
              <c:f>GRAPH.1!$A$6</c:f>
              <c:strCache>
                <c:ptCount val="1"/>
                <c:pt idx="0">
                  <c:v>Ελλάδα</c:v>
                </c:pt>
              </c:strCache>
            </c:strRef>
          </c:tx>
          <c:spPr>
            <a:solidFill>
              <a:schemeClr val="accent1"/>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tx1">
                        <a:lumMod val="75000"/>
                        <a:lumOff val="25000"/>
                      </a:schemeClr>
                    </a:solidFill>
                    <a:latin typeface="+mn-lt"/>
                    <a:ea typeface="+mn-ea"/>
                    <a:cs typeface="+mn-cs"/>
                  </a:defRPr>
                </a:pPr>
                <a:endParaRPr lang="el-GR"/>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GRAPH.1!$B$4:$F$5</c:f>
              <c:strCache>
                <c:ptCount val="5"/>
                <c:pt idx="0">
                  <c:v>2006</c:v>
                </c:pt>
                <c:pt idx="1">
                  <c:v>2009</c:v>
                </c:pt>
                <c:pt idx="2">
                  <c:v>2012</c:v>
                </c:pt>
                <c:pt idx="3">
                  <c:v>2015</c:v>
                </c:pt>
                <c:pt idx="4">
                  <c:v>2019</c:v>
                </c:pt>
              </c:strCache>
            </c:strRef>
          </c:cat>
          <c:val>
            <c:numRef>
              <c:f>GRAPH.1!$B$6:$F$6</c:f>
              <c:numCache>
                <c:formatCode>0%</c:formatCode>
                <c:ptCount val="5"/>
                <c:pt idx="0">
                  <c:v>0.36000000000000032</c:v>
                </c:pt>
                <c:pt idx="1">
                  <c:v>0.38000000000000045</c:v>
                </c:pt>
                <c:pt idx="2">
                  <c:v>0.43000000000000038</c:v>
                </c:pt>
                <c:pt idx="3">
                  <c:v>0.43000000000000038</c:v>
                </c:pt>
                <c:pt idx="4">
                  <c:v>0.46</c:v>
                </c:pt>
              </c:numCache>
            </c:numRef>
          </c:val>
          <c:extLst xmlns:c16r2="http://schemas.microsoft.com/office/drawing/2015/06/chart">
            <c:ext xmlns:c16="http://schemas.microsoft.com/office/drawing/2014/chart" uri="{C3380CC4-5D6E-409C-BE32-E72D297353CC}">
              <c16:uniqueId val="{00000000-F5AB-445C-8392-7DDD5963E0AD}"/>
            </c:ext>
          </c:extLst>
        </c:ser>
        <c:ser>
          <c:idx val="1"/>
          <c:order val="1"/>
          <c:tx>
            <c:strRef>
              <c:f>GRAPH.1!$A$7</c:f>
              <c:strCache>
                <c:ptCount val="1"/>
                <c:pt idx="0">
                  <c:v>Ε.Ε </c:v>
                </c:pt>
              </c:strCache>
            </c:strRef>
          </c:tx>
          <c:spPr>
            <a:solidFill>
              <a:schemeClr val="accent2"/>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tx1">
                        <a:lumMod val="75000"/>
                        <a:lumOff val="25000"/>
                      </a:schemeClr>
                    </a:solidFill>
                    <a:latin typeface="+mn-lt"/>
                    <a:ea typeface="+mn-ea"/>
                    <a:cs typeface="+mn-cs"/>
                  </a:defRPr>
                </a:pPr>
                <a:endParaRPr lang="el-GR"/>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GRAPH.1!$B$4:$F$5</c:f>
              <c:strCache>
                <c:ptCount val="5"/>
                <c:pt idx="0">
                  <c:v>2006</c:v>
                </c:pt>
                <c:pt idx="1">
                  <c:v>2009</c:v>
                </c:pt>
                <c:pt idx="2">
                  <c:v>2012</c:v>
                </c:pt>
                <c:pt idx="3">
                  <c:v>2015</c:v>
                </c:pt>
                <c:pt idx="4">
                  <c:v>2019</c:v>
                </c:pt>
              </c:strCache>
            </c:strRef>
          </c:cat>
          <c:val>
            <c:numRef>
              <c:f>GRAPH.1!$B$7:$F$7</c:f>
              <c:numCache>
                <c:formatCode>0%</c:formatCode>
                <c:ptCount val="5"/>
                <c:pt idx="0">
                  <c:v>0.55000000000000004</c:v>
                </c:pt>
                <c:pt idx="1">
                  <c:v>0.58000000000000007</c:v>
                </c:pt>
                <c:pt idx="2">
                  <c:v>0.62000000000000077</c:v>
                </c:pt>
                <c:pt idx="3">
                  <c:v>0.63000000000000089</c:v>
                </c:pt>
                <c:pt idx="4">
                  <c:v>0.63000000000000089</c:v>
                </c:pt>
              </c:numCache>
            </c:numRef>
          </c:val>
          <c:extLst xmlns:c16r2="http://schemas.microsoft.com/office/drawing/2015/06/chart">
            <c:ext xmlns:c16="http://schemas.microsoft.com/office/drawing/2014/chart" uri="{C3380CC4-5D6E-409C-BE32-E72D297353CC}">
              <c16:uniqueId val="{00000001-F5AB-445C-8392-7DDD5963E0AD}"/>
            </c:ext>
          </c:extLst>
        </c:ser>
        <c:dLbls/>
        <c:gapWidth val="219"/>
        <c:overlap val="-27"/>
        <c:axId val="55974144"/>
        <c:axId val="55992320"/>
      </c:barChart>
      <c:catAx>
        <c:axId val="55974144"/>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l-GR"/>
          </a:p>
        </c:txPr>
        <c:crossAx val="55992320"/>
        <c:crosses val="autoZero"/>
        <c:auto val="1"/>
        <c:lblAlgn val="ctr"/>
        <c:lblOffset val="100"/>
      </c:catAx>
      <c:valAx>
        <c:axId val="55992320"/>
        <c:scaling>
          <c:orientation val="minMax"/>
          <c:max val="0.8"/>
        </c:scaling>
        <c:delete val="1"/>
        <c:axPos val="l"/>
        <c:numFmt formatCode="0%" sourceLinked="1"/>
        <c:majorTickMark val="none"/>
        <c:tickLblPos val="none"/>
        <c:crossAx val="55974144"/>
        <c:crosses val="autoZero"/>
        <c:crossBetween val="between"/>
      </c:valAx>
      <c:spPr>
        <a:noFill/>
        <a:ln>
          <a:noFill/>
        </a:ln>
        <a:effectLst/>
      </c:spPr>
    </c:plotArea>
    <c:legend>
      <c:legendPos val="b"/>
      <c:layout>
        <c:manualLayout>
          <c:xMode val="edge"/>
          <c:yMode val="edge"/>
          <c:x val="2.1358705161854782E-2"/>
          <c:y val="9.3305752035233072E-2"/>
          <c:w val="0.20172703412073512"/>
          <c:h val="8.555192958294687E-2"/>
        </c:manualLayout>
      </c:layout>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l-GR"/>
        </a:p>
      </c:txPr>
    </c:legend>
    <c:plotVisOnly val="1"/>
    <c:dispBlanksAs val="gap"/>
  </c:chart>
  <c:spPr>
    <a:solidFill>
      <a:schemeClr val="bg1"/>
    </a:solidFill>
    <a:ln w="9525" cap="flat" cmpd="sng" algn="ctr">
      <a:solidFill>
        <a:schemeClr val="accent1"/>
      </a:solidFill>
      <a:round/>
    </a:ln>
    <a:effectLst/>
  </c:spPr>
  <c:txPr>
    <a:bodyPr/>
    <a:lstStyle/>
    <a:p>
      <a:pPr>
        <a:defRPr/>
      </a:pPr>
      <a:endParaRPr lang="el-GR"/>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lang val="el-GR"/>
  <c:chart>
    <c:title>
      <c:tx>
        <c:rich>
          <a:bodyPr rot="0" spcFirstLastPara="1" vertOverflow="ellipsis" vert="horz" wrap="square" anchor="ctr" anchorCtr="1"/>
          <a:lstStyle/>
          <a:p>
            <a:pPr>
              <a:defRPr sz="1862" b="0" i="0" u="none" strike="noStrike" kern="1200" spc="0" baseline="0">
                <a:solidFill>
                  <a:schemeClr val="dk1"/>
                </a:solidFill>
                <a:latin typeface="+mn-lt"/>
                <a:ea typeface="+mn-ea"/>
                <a:cs typeface="+mn-cs"/>
              </a:defRPr>
            </a:pPr>
            <a:r>
              <a:rPr lang="el-GR"/>
              <a:t>ΑΙΣΘΑΝΟΝΤΑΙ ΑΝΕΤΑ (ΒΑΘΜΟΙ 7-10) ΜΕ ΤΟ ΕΝΔΕΧΟΜΕΝΟ ΕΝΑΣ ΣΥΝΑΔΕΛΦΟΣ ΤΟΥΣ ΝΑ ΗΤΑΝ ΑΤΟΜΟ ΜΕ ΑΝΑΠΗΡΙΑ (2015/2019)</a:t>
            </a:r>
          </a:p>
        </c:rich>
      </c:tx>
      <c:layout/>
      <c:spPr>
        <a:noFill/>
        <a:ln>
          <a:noFill/>
        </a:ln>
        <a:effectLst/>
      </c:spPr>
    </c:title>
    <c:plotArea>
      <c:layout/>
      <c:barChart>
        <c:barDir val="col"/>
        <c:grouping val="clustered"/>
        <c:ser>
          <c:idx val="0"/>
          <c:order val="0"/>
          <c:tx>
            <c:strRef>
              <c:f>Φύλλο5!$A$3</c:f>
              <c:strCache>
                <c:ptCount val="1"/>
                <c:pt idx="0">
                  <c:v>Ε.Ε 28</c:v>
                </c:pt>
              </c:strCache>
            </c:strRef>
          </c:tx>
          <c:spPr>
            <a:solidFill>
              <a:schemeClr val="accent1"/>
            </a:solidFill>
            <a:ln>
              <a:noFill/>
            </a:ln>
            <a:effectLst/>
          </c:spPr>
          <c:dLbls>
            <c:spPr>
              <a:noFill/>
              <a:ln>
                <a:noFill/>
              </a:ln>
              <a:effectLst/>
            </c:spPr>
            <c:txPr>
              <a:bodyPr rot="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el-GR"/>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Φύλλο5!$B$1:$C$2</c:f>
              <c:strCache>
                <c:ptCount val="2"/>
                <c:pt idx="0">
                  <c:v>2019</c:v>
                </c:pt>
                <c:pt idx="1">
                  <c:v>2015</c:v>
                </c:pt>
              </c:strCache>
            </c:strRef>
          </c:cat>
          <c:val>
            <c:numRef>
              <c:f>Φύλλο5!$B$3:$C$3</c:f>
              <c:numCache>
                <c:formatCode>0%</c:formatCode>
                <c:ptCount val="2"/>
                <c:pt idx="0">
                  <c:v>0.84000000000000064</c:v>
                </c:pt>
                <c:pt idx="1">
                  <c:v>0.77000000000000113</c:v>
                </c:pt>
              </c:numCache>
            </c:numRef>
          </c:val>
          <c:extLst xmlns:c16r2="http://schemas.microsoft.com/office/drawing/2015/06/chart">
            <c:ext xmlns:c16="http://schemas.microsoft.com/office/drawing/2014/chart" uri="{C3380CC4-5D6E-409C-BE32-E72D297353CC}">
              <c16:uniqueId val="{00000000-DB09-40AD-B58B-35ABF0D5CBFB}"/>
            </c:ext>
          </c:extLst>
        </c:ser>
        <c:ser>
          <c:idx val="1"/>
          <c:order val="1"/>
          <c:tx>
            <c:strRef>
              <c:f>Φύλλο5!$A$4</c:f>
              <c:strCache>
                <c:ptCount val="1"/>
                <c:pt idx="0">
                  <c:v>Ελλάδα</c:v>
                </c:pt>
              </c:strCache>
            </c:strRef>
          </c:tx>
          <c:spPr>
            <a:solidFill>
              <a:schemeClr val="accent2"/>
            </a:solidFill>
            <a:ln>
              <a:noFill/>
            </a:ln>
            <a:effectLst/>
          </c:spPr>
          <c:dLbls>
            <c:spPr>
              <a:noFill/>
              <a:ln>
                <a:noFill/>
              </a:ln>
              <a:effectLst/>
            </c:spPr>
            <c:txPr>
              <a:bodyPr rot="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el-GR"/>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Φύλλο5!$B$1:$C$2</c:f>
              <c:strCache>
                <c:ptCount val="2"/>
                <c:pt idx="0">
                  <c:v>2019</c:v>
                </c:pt>
                <c:pt idx="1">
                  <c:v>2015</c:v>
                </c:pt>
              </c:strCache>
            </c:strRef>
          </c:cat>
          <c:val>
            <c:numRef>
              <c:f>Φύλλο5!$B$4:$C$4</c:f>
              <c:numCache>
                <c:formatCode>0%</c:formatCode>
                <c:ptCount val="2"/>
                <c:pt idx="0">
                  <c:v>0.89</c:v>
                </c:pt>
                <c:pt idx="1">
                  <c:v>0.87000000000000099</c:v>
                </c:pt>
              </c:numCache>
            </c:numRef>
          </c:val>
          <c:extLst xmlns:c16r2="http://schemas.microsoft.com/office/drawing/2015/06/chart">
            <c:ext xmlns:c16="http://schemas.microsoft.com/office/drawing/2014/chart" uri="{C3380CC4-5D6E-409C-BE32-E72D297353CC}">
              <c16:uniqueId val="{00000001-DB09-40AD-B58B-35ABF0D5CBFB}"/>
            </c:ext>
          </c:extLst>
        </c:ser>
        <c:dLbls/>
        <c:gapWidth val="219"/>
        <c:overlap val="-27"/>
        <c:axId val="56031488"/>
        <c:axId val="56246272"/>
      </c:barChart>
      <c:catAx>
        <c:axId val="56031488"/>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el-GR"/>
          </a:p>
        </c:txPr>
        <c:crossAx val="56246272"/>
        <c:crosses val="autoZero"/>
        <c:auto val="1"/>
        <c:lblAlgn val="ctr"/>
        <c:lblOffset val="100"/>
      </c:catAx>
      <c:valAx>
        <c:axId val="56246272"/>
        <c:scaling>
          <c:orientation val="minMax"/>
        </c:scaling>
        <c:axPos val="l"/>
        <c:majorGridlines>
          <c:spPr>
            <a:ln w="9525" cap="flat" cmpd="sng" algn="ctr">
              <a:solidFill>
                <a:schemeClr val="tx1">
                  <a:lumMod val="15000"/>
                  <a:lumOff val="85000"/>
                </a:schemeClr>
              </a:solidFill>
              <a:round/>
            </a:ln>
            <a:effectLst/>
          </c:spPr>
        </c:majorGridlines>
        <c:numFmt formatCode="0%" sourceLinked="1"/>
        <c:maj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el-GR"/>
          </a:p>
        </c:txPr>
        <c:crossAx val="56031488"/>
        <c:crosses val="autoZero"/>
        <c:crossBetween val="between"/>
      </c:valAx>
      <c:spPr>
        <a:noFill/>
        <a:ln>
          <a:noFill/>
        </a:ln>
        <a:effectLst/>
      </c:spPr>
    </c:plotArea>
    <c:legend>
      <c:legendPos val="b"/>
      <c:layout/>
      <c:spPr>
        <a:noFill/>
        <a:ln>
          <a:noFill/>
        </a:ln>
        <a:effectLst/>
      </c:spPr>
      <c:txPr>
        <a:bodyPr rot="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el-GR"/>
        </a:p>
      </c:txPr>
    </c:legend>
    <c:plotVisOnly val="1"/>
    <c:dispBlanksAs val="gap"/>
  </c:chart>
  <c:spPr>
    <a:gradFill rotWithShape="1">
      <a:gsLst>
        <a:gs pos="0">
          <a:schemeClr val="accent5">
            <a:tint val="64000"/>
            <a:lumMod val="118000"/>
          </a:schemeClr>
        </a:gs>
        <a:gs pos="100000">
          <a:schemeClr val="accent5">
            <a:tint val="92000"/>
            <a:alpha val="100000"/>
            <a:lumMod val="110000"/>
          </a:schemeClr>
        </a:gs>
      </a:gsLst>
      <a:lin ang="5400000" scaled="0"/>
    </a:gradFill>
    <a:ln w="9525" cap="rnd" cmpd="sng" algn="ctr">
      <a:solidFill>
        <a:schemeClr val="accent5"/>
      </a:solidFill>
      <a:prstDash val="solid"/>
    </a:ln>
    <a:effectLst/>
  </c:spPr>
  <c:txPr>
    <a:bodyPr/>
    <a:lstStyle/>
    <a:p>
      <a:pPr>
        <a:defRPr>
          <a:solidFill>
            <a:schemeClr val="dk1"/>
          </a:solidFill>
          <a:latin typeface="+mn-lt"/>
          <a:ea typeface="+mn-ea"/>
          <a:cs typeface="+mn-cs"/>
        </a:defRPr>
      </a:pPr>
      <a:endParaRPr lang="el-GR"/>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withinLinearReversed" id="23">
  <a:schemeClr val="accent3"/>
</cs:colorStyle>
</file>

<file path=ppt/charts/colors7.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49099" cy="498932"/>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54939" y="0"/>
            <a:ext cx="2949099" cy="498932"/>
          </a:xfrm>
          <a:prstGeom prst="rect">
            <a:avLst/>
          </a:prstGeom>
        </p:spPr>
        <p:txBody>
          <a:bodyPr vert="horz" lIns="91440" tIns="45720" rIns="91440" bIns="45720" rtlCol="0"/>
          <a:lstStyle>
            <a:lvl1pPr algn="r">
              <a:defRPr sz="1200"/>
            </a:lvl1pPr>
          </a:lstStyle>
          <a:p>
            <a:fld id="{1A87CA17-8EEA-40A4-9475-F6D25C58FB92}" type="datetimeFigureOut">
              <a:rPr lang="el-GR" smtClean="0"/>
              <a:pPr/>
              <a:t>2/12/2019</a:t>
            </a:fld>
            <a:endParaRPr lang="el-GR"/>
          </a:p>
        </p:txBody>
      </p:sp>
      <p:sp>
        <p:nvSpPr>
          <p:cNvPr id="4" name="Θέση εικόνας διαφάνειας 3"/>
          <p:cNvSpPr>
            <a:spLocks noGrp="1" noRot="1" noChangeAspect="1"/>
          </p:cNvSpPr>
          <p:nvPr>
            <p:ph type="sldImg" idx="2"/>
          </p:nvPr>
        </p:nvSpPr>
        <p:spPr>
          <a:xfrm>
            <a:off x="420688" y="1243013"/>
            <a:ext cx="5964237" cy="3355975"/>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0562" y="4785598"/>
            <a:ext cx="5444490" cy="3915489"/>
          </a:xfrm>
          <a:prstGeom prst="rect">
            <a:avLst/>
          </a:prstGeom>
        </p:spPr>
        <p:txBody>
          <a:bodyPr vert="horz" lIns="91440" tIns="45720" rIns="91440" bIns="45720" rtlCol="0"/>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9445170"/>
            <a:ext cx="2949099" cy="498931"/>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54939" y="9445170"/>
            <a:ext cx="2949099" cy="498931"/>
          </a:xfrm>
          <a:prstGeom prst="rect">
            <a:avLst/>
          </a:prstGeom>
        </p:spPr>
        <p:txBody>
          <a:bodyPr vert="horz" lIns="91440" tIns="45720" rIns="91440" bIns="45720" rtlCol="0" anchor="b"/>
          <a:lstStyle>
            <a:lvl1pPr algn="r">
              <a:defRPr sz="1200"/>
            </a:lvl1pPr>
          </a:lstStyle>
          <a:p>
            <a:fld id="{22C91BDA-3088-4955-A634-95C2B6CE6BCF}" type="slidenum">
              <a:rPr lang="el-GR" smtClean="0"/>
              <a:pPr/>
              <a:t>‹#›</a:t>
            </a:fld>
            <a:endParaRPr lang="el-GR"/>
          </a:p>
        </p:txBody>
      </p:sp>
    </p:spTree>
    <p:extLst>
      <p:ext uri="{BB962C8B-B14F-4D97-AF65-F5344CB8AC3E}">
        <p14:creationId xmlns:p14="http://schemas.microsoft.com/office/powerpoint/2010/main" xmlns="" val="18085598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2C91BDA-3088-4955-A634-95C2B6CE6BCF}" type="slidenum">
              <a:rPr kumimoji="0" lang="el-GR"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a:t>
            </a:fld>
            <a:endParaRPr kumimoji="0" lang="el-GR"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xmlns="" val="18160806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22C91BDA-3088-4955-A634-95C2B6CE6BCF}" type="slidenum">
              <a:rPr lang="el-GR" smtClean="0"/>
              <a:pPr/>
              <a:t>3</a:t>
            </a:fld>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22C91BDA-3088-4955-A634-95C2B6CE6BCF}" type="slidenum">
              <a:rPr lang="el-GR" smtClean="0"/>
              <a:pPr/>
              <a:t>4</a:t>
            </a:fld>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22C91BDA-3088-4955-A634-95C2B6CE6BCF}" type="slidenum">
              <a:rPr lang="el-GR" smtClean="0"/>
              <a:pPr/>
              <a:t>8</a:t>
            </a:fld>
            <a:endParaRPr lang="el-GR"/>
          </a:p>
        </p:txBody>
      </p:sp>
    </p:spTree>
    <p:extLst>
      <p:ext uri="{BB962C8B-B14F-4D97-AF65-F5344CB8AC3E}">
        <p14:creationId xmlns:p14="http://schemas.microsoft.com/office/powerpoint/2010/main" xmlns="" val="18587051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22C91BDA-3088-4955-A634-95C2B6CE6BCF}" type="slidenum">
              <a:rPr lang="el-GR" smtClean="0"/>
              <a:pPr/>
              <a:t>12</a:t>
            </a:fld>
            <a:endParaRPr lang="el-GR"/>
          </a:p>
        </p:txBody>
      </p:sp>
    </p:spTree>
    <p:extLst>
      <p:ext uri="{BB962C8B-B14F-4D97-AF65-F5344CB8AC3E}">
        <p14:creationId xmlns:p14="http://schemas.microsoft.com/office/powerpoint/2010/main" xmlns="" val="1518124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22C91BDA-3088-4955-A634-95C2B6CE6BCF}" type="slidenum">
              <a:rPr lang="el-GR" smtClean="0"/>
              <a:pPr/>
              <a:t>14</a:t>
            </a:fld>
            <a:endParaRPr lang="el-G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22C91BDA-3088-4955-A634-95C2B6CE6BCF}" type="slidenum">
              <a:rPr lang="el-GR" smtClean="0"/>
              <a:pPr/>
              <a:t>25</a:t>
            </a:fld>
            <a:endParaRPr lang="el-G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22C91BDA-3088-4955-A634-95C2B6CE6BCF}" type="slidenum">
              <a:rPr lang="el-GR" smtClean="0"/>
              <a:pPr/>
              <a:t>26</a:t>
            </a:fld>
            <a:endParaRPr lang="el-G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22C91BDA-3088-4955-A634-95C2B6CE6BCF}" type="slidenum">
              <a:rPr lang="el-GR" smtClean="0"/>
              <a:pPr/>
              <a:t>27</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l-GR" dirty="0"/>
              <a:t>Στυλ κύριου τίτλου</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9D1B47B2-EE6C-4B5B-ADA0-043C8DBC1FA3}" type="datetime1">
              <a:rPr lang="en-US" smtClean="0"/>
              <a:pPr/>
              <a:t>12/2/2019</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r>
              <a:rPr lang="en-US"/>
              <a:t>
              </a:t>
            </a:r>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6826246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l-GR"/>
              <a:t>Στυλ κύριου τίτλου</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F8D601E3-EB88-432D-8947-9EC33A58FF7B}" type="datetime1">
              <a:rPr lang="en-US" smtClean="0"/>
              <a:pPr/>
              <a:t>12/2/2019</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16832133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Τίτλος και λεζάντα">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l-GR"/>
              <a:t>Στυλ κύριου τίτλου</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D5FBAC25-50A5-424C-AF70-3BE7943ECCD0}" type="datetime1">
              <a:rPr lang="en-US" smtClean="0"/>
              <a:pPr/>
              <a:t>12/2/2019</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38113494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Εισαγωγικά με λεζάντα">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l-GR"/>
              <a:t>Στυλ κύριου τίτλου</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1231F696-F52B-4D53-8046-BCAC738D8072}" type="datetime1">
              <a:rPr lang="en-US" smtClean="0"/>
              <a:pPr/>
              <a:t>12/2/2019</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30307856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Κάρτα ονόματος">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l-GR"/>
              <a:t>Στυλ κύριου τίτλου</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2A3F025C-9B0C-4CEB-AC9F-A1617B3F06C9}" type="datetime1">
              <a:rPr lang="en-US" smtClean="0"/>
              <a:pPr/>
              <a:t>12/2/2019</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27928682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στήλες">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l-GR"/>
              <a:t>Στυλ κύριου τίτλου</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31A44DC6-E244-462E-A8A9-40ADEB65DF30}" type="datetime1">
              <a:rPr lang="en-US" smtClean="0"/>
              <a:pPr/>
              <a:t>12/2/2019</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4223779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Στήλη 3 εικόνων">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l-GR"/>
              <a:t>Στυλ κύριου τίτλου</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15FFD01A-E51C-4FB2-B48F-CBEB92660B09}" type="datetime1">
              <a:rPr lang="en-US" smtClean="0"/>
              <a:pPr/>
              <a:t>12/2/2019</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537674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l-GR"/>
              <a:t>Στυλ κύριου τίτλου</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F86D8BC4-6542-48DB-AB6C-299122A4DFF4}" type="datetime1">
              <a:rPr lang="en-US" smtClean="0"/>
              <a:pPr/>
              <a:t>12/2/2019</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pPr/>
              <a:t>‹#›</a:t>
            </a:fld>
            <a:endParaRPr lang="en-US" dirty="0"/>
          </a:p>
        </p:txBody>
      </p:sp>
    </p:spTree>
    <p:extLst>
      <p:ext uri="{BB962C8B-B14F-4D97-AF65-F5344CB8AC3E}">
        <p14:creationId xmlns:p14="http://schemas.microsoft.com/office/powerpoint/2010/main" xmlns="" val="1277545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l-GR"/>
              <a:t>Στυλ κύριου τίτλου</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5F37ECB2-B076-407D-88D7-1BDEA3B169BA}" type="datetime1">
              <a:rPr lang="en-US" smtClean="0"/>
              <a:pPr/>
              <a:t>12/2/2019</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7945731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l-GR" dirty="0"/>
              <a:t>Στυλ κύριου τίτλου</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9D1B47B2-EE6C-4B5B-ADA0-043C8DBC1FA3}" type="datetime1">
              <a:rPr lang="en-US" smtClean="0"/>
              <a:pPr/>
              <a:t>12/2/2019</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r>
              <a:rPr lang="en-US"/>
              <a:t>
              </a:t>
            </a:r>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22338114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600" b="1"/>
            </a:lvl1pPr>
          </a:lstStyle>
          <a:p>
            <a:r>
              <a:rPr lang="el-GR" dirty="0"/>
              <a:t>Στυλ κύριου τίτλου</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pPr/>
              <a:t>12/2/2019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2191849062"/>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600" b="1"/>
            </a:lvl1pPr>
          </a:lstStyle>
          <a:p>
            <a:r>
              <a:rPr lang="el-GR" dirty="0"/>
              <a:t>Στυλ κύριου τίτλου</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pPr/>
              <a:t>12/2/2019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35187183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l-GR"/>
              <a:t>Στυλ κύριου τίτλου</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C40C2971-53B9-440F-A624-17CDEB25FFB1}" type="datetime1">
              <a:rPr lang="en-US" smtClean="0"/>
              <a:pPr/>
              <a:t>12/2/2019</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35870545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Date Placeholder 4"/>
          <p:cNvSpPr>
            <a:spLocks noGrp="1"/>
          </p:cNvSpPr>
          <p:nvPr>
            <p:ph type="dt" sz="half" idx="10"/>
          </p:nvPr>
        </p:nvSpPr>
        <p:spPr/>
        <p:txBody>
          <a:bodyPr/>
          <a:lstStyle/>
          <a:p>
            <a:fld id="{3FD89F4B-4DDC-4B48-8504-CC10FBB26B63}" type="datetime1">
              <a:rPr lang="en-US" smtClean="0"/>
              <a:pPr/>
              <a:t>12/2/2019</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pPr/>
              <a:t>‹#›</a:t>
            </a:fld>
            <a:endParaRPr lang="en-US" dirty="0"/>
          </a:p>
        </p:txBody>
      </p:sp>
    </p:spTree>
    <p:extLst>
      <p:ext uri="{BB962C8B-B14F-4D97-AF65-F5344CB8AC3E}">
        <p14:creationId xmlns:p14="http://schemas.microsoft.com/office/powerpoint/2010/main" xmlns="" val="24478583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Στυλ κύριου τίτλου</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7" name="Date Placeholder 6"/>
          <p:cNvSpPr>
            <a:spLocks noGrp="1"/>
          </p:cNvSpPr>
          <p:nvPr>
            <p:ph type="dt" sz="half" idx="10"/>
          </p:nvPr>
        </p:nvSpPr>
        <p:spPr/>
        <p:txBody>
          <a:bodyPr/>
          <a:lstStyle/>
          <a:p>
            <a:fld id="{3F177720-D5CB-45FC-96B1-B0A7A287DEDD}" type="datetime1">
              <a:rPr lang="en-US" smtClean="0"/>
              <a:pPr/>
              <a:t>12/2/2019</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25026293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l-GR"/>
              <a:t>Στυλ κύριου τίτλου</a:t>
            </a:r>
            <a:endParaRPr lang="en-US" dirty="0"/>
          </a:p>
        </p:txBody>
      </p:sp>
      <p:sp>
        <p:nvSpPr>
          <p:cNvPr id="3" name="Date Placeholder 2"/>
          <p:cNvSpPr>
            <a:spLocks noGrp="1"/>
          </p:cNvSpPr>
          <p:nvPr>
            <p:ph type="dt" sz="half" idx="10"/>
          </p:nvPr>
        </p:nvSpPr>
        <p:spPr/>
        <p:txBody>
          <a:bodyPr/>
          <a:lstStyle/>
          <a:p>
            <a:fld id="{1E6F3408-D752-409D-9E7A-B6EA505F6CC6}" type="datetime1">
              <a:rPr lang="en-US" smtClean="0"/>
              <a:pPr/>
              <a:t>12/2/2019</a:t>
            </a:fld>
            <a:endParaRPr lang="en-US" dirty="0"/>
          </a:p>
        </p:txBody>
      </p:sp>
      <p:sp>
        <p:nvSpPr>
          <p:cNvPr id="4" name="Footer Placeholder 3"/>
          <p:cNvSpPr>
            <a:spLocks noGrp="1"/>
          </p:cNvSpPr>
          <p:nvPr>
            <p:ph type="ftr" sz="quarter" idx="11"/>
          </p:nvPr>
        </p:nvSpPr>
        <p:spPr/>
        <p:txBody>
          <a:bodyPr/>
          <a:lstStyle/>
          <a:p>
            <a:r>
              <a:rPr lang="en-US"/>
              <a:t>
              </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3049413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07D07A-BD32-44F1-B5E5-978091C40D67}" type="datetime1">
              <a:rPr lang="en-US" smtClean="0"/>
              <a:pPr/>
              <a:t>12/2/2019</a:t>
            </a:fld>
            <a:endParaRPr lang="en-US" dirty="0"/>
          </a:p>
        </p:txBody>
      </p:sp>
      <p:sp>
        <p:nvSpPr>
          <p:cNvPr id="3" name="Footer Placeholder 2"/>
          <p:cNvSpPr>
            <a:spLocks noGrp="1"/>
          </p:cNvSpPr>
          <p:nvPr>
            <p:ph type="ftr" sz="quarter" idx="11"/>
          </p:nvPr>
        </p:nvSpPr>
        <p:spPr/>
        <p:txBody>
          <a:bodyPr/>
          <a:lstStyle/>
          <a:p>
            <a:r>
              <a:rPr lang="en-US"/>
              <a:t>
              </a:t>
            </a:r>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3718626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l-GR"/>
              <a:t>Στυλ κύριου τίτλου</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734C4184-0781-4260-A0F3-8515D67F4D23}" type="datetime1">
              <a:rPr lang="en-US" smtClean="0"/>
              <a:pPr/>
              <a:t>12/2/2019</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519954A3-9DFD-4C44-94BA-B95130A3BA1C}" type="slidenum">
              <a:rPr lang="en-US" smtClean="0"/>
              <a:pPr/>
              <a:t>‹#›</a:t>
            </a:fld>
            <a:endParaRPr lang="en-US" dirty="0"/>
          </a:p>
        </p:txBody>
      </p:sp>
    </p:spTree>
    <p:extLst>
      <p:ext uri="{BB962C8B-B14F-4D97-AF65-F5344CB8AC3E}">
        <p14:creationId xmlns:p14="http://schemas.microsoft.com/office/powerpoint/2010/main" xmlns="" val="42179445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l-GR"/>
              <a:t>Στυλ κύριου τίτλου</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6ED49CB1-7870-4A3C-B88D-F988C23DEA14}" type="datetime1">
              <a:rPr lang="en-US" smtClean="0"/>
              <a:pPr/>
              <a:t>12/2/2019</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30588171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l-GR"/>
              <a:t>Στυλ κύριου τίτλου</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F8D601E3-EB88-432D-8947-9EC33A58FF7B}" type="datetime1">
              <a:rPr lang="en-US" smtClean="0"/>
              <a:pPr/>
              <a:t>12/2/2019</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22346345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l-GR"/>
              <a:t>Στυλ κύριου τίτλου</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D5FBAC25-50A5-424C-AF70-3BE7943ECCD0}" type="datetime1">
              <a:rPr lang="en-US" smtClean="0"/>
              <a:pPr/>
              <a:t>12/2/2019</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10185274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581878" y="982134"/>
            <a:ext cx="8453906" cy="2696632"/>
          </a:xfrm>
        </p:spPr>
        <p:txBody>
          <a:bodyPr/>
          <a:lstStyle>
            <a:lvl1pPr>
              <a:defRPr sz="4000"/>
            </a:lvl1pPr>
          </a:lstStyle>
          <a:p>
            <a:r>
              <a:rPr lang="el-GR"/>
              <a:t>Στυλ κύριου τίτλου</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1231F696-F52B-4D53-8046-BCAC738D8072}" type="datetime1">
              <a:rPr lang="en-US" smtClean="0"/>
              <a:pPr/>
              <a:t>12/2/2019</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150258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l-GR"/>
              <a:t>Στυλ κύριου τίτλου</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C40C2971-53B9-440F-A624-17CDEB25FFB1}" type="datetime1">
              <a:rPr lang="en-US" smtClean="0"/>
              <a:pPr/>
              <a:t>12/2/2019</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7702160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l-GR"/>
              <a:t>Στυλ κύριου τίτλου</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2A3F025C-9B0C-4CEB-AC9F-A1617B3F06C9}" type="datetime1">
              <a:rPr lang="en-US" smtClean="0"/>
              <a:pPr/>
              <a:t>12/2/2019</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6818465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στήλες">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l-GR"/>
              <a:t>Στυλ κύριου τίτλου</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31A44DC6-E244-462E-A8A9-40ADEB65DF30}" type="datetime1">
              <a:rPr lang="en-US" smtClean="0"/>
              <a:pPr/>
              <a:t>12/2/2019</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206264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Στήλη 3 εικόνων">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l-GR"/>
              <a:t>Στυλ κύριου τίτλου</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15FFD01A-E51C-4FB2-B48F-CBEB92660B09}" type="datetime1">
              <a:rPr lang="en-US" smtClean="0"/>
              <a:pPr/>
              <a:t>12/2/2019</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33467403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l-GR"/>
              <a:t>Στυλ κύριου τίτλου</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F86D8BC4-6542-48DB-AB6C-299122A4DFF4}" type="datetime1">
              <a:rPr lang="en-US" smtClean="0"/>
              <a:pPr/>
              <a:t>12/2/2019</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pPr/>
              <a:t>‹#›</a:t>
            </a:fld>
            <a:endParaRPr lang="en-US" dirty="0"/>
          </a:p>
        </p:txBody>
      </p:sp>
    </p:spTree>
    <p:extLst>
      <p:ext uri="{BB962C8B-B14F-4D97-AF65-F5344CB8AC3E}">
        <p14:creationId xmlns:p14="http://schemas.microsoft.com/office/powerpoint/2010/main" xmlns="" val="35087530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l-GR"/>
              <a:t>Στυλ κύριου τίτλου</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5F37ECB2-B076-407D-88D7-1BDEA3B169BA}" type="datetime1">
              <a:rPr lang="en-US" smtClean="0"/>
              <a:pPr/>
              <a:t>12/2/2019</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39642277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Date Placeholder 4"/>
          <p:cNvSpPr>
            <a:spLocks noGrp="1"/>
          </p:cNvSpPr>
          <p:nvPr>
            <p:ph type="dt" sz="half" idx="10"/>
          </p:nvPr>
        </p:nvSpPr>
        <p:spPr/>
        <p:txBody>
          <a:bodyPr/>
          <a:lstStyle/>
          <a:p>
            <a:fld id="{3FD89F4B-4DDC-4B48-8504-CC10FBB26B63}" type="datetime1">
              <a:rPr lang="en-US" smtClean="0"/>
              <a:pPr/>
              <a:t>12/2/2019</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pPr/>
              <a:t>‹#›</a:t>
            </a:fld>
            <a:endParaRPr lang="en-US" dirty="0"/>
          </a:p>
        </p:txBody>
      </p:sp>
    </p:spTree>
    <p:extLst>
      <p:ext uri="{BB962C8B-B14F-4D97-AF65-F5344CB8AC3E}">
        <p14:creationId xmlns:p14="http://schemas.microsoft.com/office/powerpoint/2010/main" xmlns="" val="10352065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Στυλ κύριου τίτλου</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7" name="Date Placeholder 6"/>
          <p:cNvSpPr>
            <a:spLocks noGrp="1"/>
          </p:cNvSpPr>
          <p:nvPr>
            <p:ph type="dt" sz="half" idx="10"/>
          </p:nvPr>
        </p:nvSpPr>
        <p:spPr/>
        <p:txBody>
          <a:bodyPr/>
          <a:lstStyle/>
          <a:p>
            <a:fld id="{3F177720-D5CB-45FC-96B1-B0A7A287DEDD}" type="datetime1">
              <a:rPr lang="en-US" smtClean="0"/>
              <a:pPr/>
              <a:t>12/2/2019</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1285611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l-GR"/>
              <a:t>Στυλ κύριου τίτλου</a:t>
            </a:r>
            <a:endParaRPr lang="en-US" dirty="0"/>
          </a:p>
        </p:txBody>
      </p:sp>
      <p:sp>
        <p:nvSpPr>
          <p:cNvPr id="3" name="Date Placeholder 2"/>
          <p:cNvSpPr>
            <a:spLocks noGrp="1"/>
          </p:cNvSpPr>
          <p:nvPr>
            <p:ph type="dt" sz="half" idx="10"/>
          </p:nvPr>
        </p:nvSpPr>
        <p:spPr/>
        <p:txBody>
          <a:bodyPr/>
          <a:lstStyle/>
          <a:p>
            <a:fld id="{1E6F3408-D752-409D-9E7A-B6EA505F6CC6}" type="datetime1">
              <a:rPr lang="en-US" smtClean="0"/>
              <a:pPr/>
              <a:t>12/2/2019</a:t>
            </a:fld>
            <a:endParaRPr lang="en-US" dirty="0"/>
          </a:p>
        </p:txBody>
      </p:sp>
      <p:sp>
        <p:nvSpPr>
          <p:cNvPr id="4" name="Footer Placeholder 3"/>
          <p:cNvSpPr>
            <a:spLocks noGrp="1"/>
          </p:cNvSpPr>
          <p:nvPr>
            <p:ph type="ftr" sz="quarter" idx="11"/>
          </p:nvPr>
        </p:nvSpPr>
        <p:spPr/>
        <p:txBody>
          <a:bodyPr/>
          <a:lstStyle/>
          <a:p>
            <a:r>
              <a:rPr lang="en-US"/>
              <a:t>
              </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3797037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07D07A-BD32-44F1-B5E5-978091C40D67}" type="datetime1">
              <a:rPr lang="en-US" smtClean="0"/>
              <a:pPr/>
              <a:t>12/2/2019</a:t>
            </a:fld>
            <a:endParaRPr lang="en-US" dirty="0"/>
          </a:p>
        </p:txBody>
      </p:sp>
      <p:sp>
        <p:nvSpPr>
          <p:cNvPr id="3" name="Footer Placeholder 2"/>
          <p:cNvSpPr>
            <a:spLocks noGrp="1"/>
          </p:cNvSpPr>
          <p:nvPr>
            <p:ph type="ftr" sz="quarter" idx="11"/>
          </p:nvPr>
        </p:nvSpPr>
        <p:spPr/>
        <p:txBody>
          <a:bodyPr/>
          <a:lstStyle/>
          <a:p>
            <a:r>
              <a:rPr lang="en-US"/>
              <a:t>
              </a:t>
            </a:r>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3606365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l-GR"/>
              <a:t>Στυλ κύριου τίτλου</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734C4184-0781-4260-A0F3-8515D67F4D23}" type="datetime1">
              <a:rPr lang="en-US" smtClean="0"/>
              <a:pPr/>
              <a:t>12/2/2019</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519954A3-9DFD-4C44-94BA-B95130A3BA1C}" type="slidenum">
              <a:rPr lang="en-US" smtClean="0"/>
              <a:pPr/>
              <a:t>‹#›</a:t>
            </a:fld>
            <a:endParaRPr lang="en-US" dirty="0"/>
          </a:p>
        </p:txBody>
      </p:sp>
    </p:spTree>
    <p:extLst>
      <p:ext uri="{BB962C8B-B14F-4D97-AF65-F5344CB8AC3E}">
        <p14:creationId xmlns:p14="http://schemas.microsoft.com/office/powerpoint/2010/main" xmlns="" val="23138290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l-GR"/>
              <a:t>Στυλ κύριου τίτλου</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6ED49CB1-7870-4A3C-B88D-F988C23DEA14}" type="datetime1">
              <a:rPr lang="en-US" smtClean="0"/>
              <a:pPr/>
              <a:t>12/2/2019</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13986582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1.jpe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l-GR"/>
              <a:t>Στυλ κύριου τίτλου</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46F8D39C-3C02-4EE4-8F59-1E1578055243}" type="datetime1">
              <a:rPr lang="en-US" smtClean="0"/>
              <a:pPr/>
              <a:t>12/2/2019</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a:t>
              </a:t>
            </a:r>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3333750652"/>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 id="2147483799" r:id="rId12"/>
    <p:sldLayoutId id="2147483800" r:id="rId13"/>
    <p:sldLayoutId id="2147483801" r:id="rId14"/>
    <p:sldLayoutId id="2147483802" r:id="rId15"/>
    <p:sldLayoutId id="2147483803" r:id="rId16"/>
    <p:sldLayoutId id="2147483804" r:id="rId17"/>
  </p:sldLayoutIdLst>
  <p:hf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l-GR"/>
              <a:t>Στυλ κύριου τίτλου</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46F8D39C-3C02-4EE4-8F59-1E1578055243}" type="datetime1">
              <a:rPr lang="en-US" smtClean="0"/>
              <a:pPr/>
              <a:t>12/2/2019</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a:t>
              </a:t>
            </a:r>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2171050527"/>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 id="2147483817" r:id="rId12"/>
    <p:sldLayoutId id="2147483818" r:id="rId13"/>
    <p:sldLayoutId id="2147483819" r:id="rId14"/>
    <p:sldLayoutId id="2147483820" r:id="rId15"/>
    <p:sldLayoutId id="2147483821" r:id="rId16"/>
    <p:sldLayoutId id="2147483822" r:id="rId17"/>
  </p:sldLayoutIdLst>
  <p:hf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9.xml"/><Relationship Id="rId4" Type="http://schemas.openxmlformats.org/officeDocument/2006/relationships/image" Target="../media/image3.tif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chart" Target="../charts/chart10.xml"/></Relationships>
</file>

<file path=ppt/slides/_rels/slide28.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ell phone&#10;&#10;Description automatically generated">
            <a:extLst>
              <a:ext uri="{FF2B5EF4-FFF2-40B4-BE49-F238E27FC236}">
                <a16:creationId xmlns:a16="http://schemas.microsoft.com/office/drawing/2014/main" xmlns="" id="{534E3F1E-3A21-A844-B373-69509B7AD727}"/>
              </a:ext>
            </a:extLst>
          </p:cNvPr>
          <p:cNvPicPr/>
          <p:nvPr/>
        </p:nvPicPr>
        <p:blipFill>
          <a:blip r:embed="rId3">
            <a:extLst>
              <a:ext uri="{28A0092B-C50C-407E-A947-70E740481C1C}">
                <a14:useLocalDpi xmlns:a14="http://schemas.microsoft.com/office/drawing/2010/main" xmlns="" val="0"/>
              </a:ext>
            </a:extLst>
          </a:blip>
          <a:stretch>
            <a:fillRect/>
          </a:stretch>
        </p:blipFill>
        <p:spPr>
          <a:xfrm>
            <a:off x="501302" y="5416061"/>
            <a:ext cx="8230715" cy="949815"/>
          </a:xfrm>
          <a:prstGeom prst="rect">
            <a:avLst/>
          </a:prstGeom>
          <a:effectLst/>
        </p:spPr>
      </p:pic>
      <p:sp>
        <p:nvSpPr>
          <p:cNvPr id="2" name="Title 1">
            <a:extLst>
              <a:ext uri="{FF2B5EF4-FFF2-40B4-BE49-F238E27FC236}">
                <a16:creationId xmlns:a16="http://schemas.microsoft.com/office/drawing/2014/main" xmlns="" id="{0D2B7720-20A0-C047-832B-288F710B3251}"/>
              </a:ext>
            </a:extLst>
          </p:cNvPr>
          <p:cNvSpPr>
            <a:spLocks noGrp="1"/>
          </p:cNvSpPr>
          <p:nvPr>
            <p:ph type="title"/>
          </p:nvPr>
        </p:nvSpPr>
        <p:spPr>
          <a:xfrm>
            <a:off x="975360" y="494454"/>
            <a:ext cx="9387840" cy="2696632"/>
          </a:xfrm>
        </p:spPr>
        <p:txBody>
          <a:bodyPr>
            <a:normAutofit/>
          </a:bodyPr>
          <a:lstStyle/>
          <a:p>
            <a:pPr algn="ctr"/>
            <a:r>
              <a:rPr lang="el-GR" sz="2800" b="1" dirty="0">
                <a:solidFill>
                  <a:schemeClr val="bg1"/>
                </a:solidFill>
                <a:latin typeface="Bookman Old Style" panose="02050604050505020204" pitchFamily="18" charset="0"/>
              </a:rPr>
              <a:t>Δελτία Στατιστικής Πληροφόρησης</a:t>
            </a:r>
            <a:r>
              <a:rPr lang="en-US" sz="2800" b="1" dirty="0">
                <a:solidFill>
                  <a:schemeClr val="bg1"/>
                </a:solidFill>
                <a:latin typeface="Bookman Old Style" panose="02050604050505020204" pitchFamily="18" charset="0"/>
              </a:rPr>
              <a:t> </a:t>
            </a:r>
            <a:r>
              <a:rPr lang="el-GR" sz="2800" b="1" dirty="0">
                <a:solidFill>
                  <a:schemeClr val="bg1"/>
                </a:solidFill>
                <a:latin typeface="Bookman Old Style" panose="02050604050505020204" pitchFamily="18" charset="0"/>
              </a:rPr>
              <a:t>Παρατηρητηρίου Θεμάτων </a:t>
            </a:r>
            <a:r>
              <a:rPr lang="el-GR" sz="2800" b="1" dirty="0" smtClean="0">
                <a:solidFill>
                  <a:schemeClr val="bg1"/>
                </a:solidFill>
                <a:latin typeface="Bookman Old Style" panose="02050604050505020204" pitchFamily="18" charset="0"/>
              </a:rPr>
              <a:t>Αναπηρίας </a:t>
            </a:r>
            <a:r>
              <a:rPr lang="el-GR" sz="2800" b="1" dirty="0">
                <a:solidFill>
                  <a:schemeClr val="bg1"/>
                </a:solidFill>
                <a:latin typeface="Bookman Old Style" panose="02050604050505020204" pitchFamily="18" charset="0"/>
              </a:rPr>
              <a:t/>
            </a:r>
            <a:br>
              <a:rPr lang="el-GR" sz="2800" b="1" dirty="0">
                <a:solidFill>
                  <a:schemeClr val="bg1"/>
                </a:solidFill>
                <a:latin typeface="Bookman Old Style" panose="02050604050505020204" pitchFamily="18" charset="0"/>
              </a:rPr>
            </a:br>
            <a:r>
              <a:rPr lang="el-GR" sz="2800" b="1" dirty="0">
                <a:solidFill>
                  <a:schemeClr val="bg1"/>
                </a:solidFill>
                <a:latin typeface="Bookman Old Style" panose="02050604050505020204" pitchFamily="18" charset="0"/>
              </a:rPr>
              <a:t>Βασικά ευρήματα και συμπεράσματα για τα δικαιώματα των ατόμων με </a:t>
            </a:r>
            <a:r>
              <a:rPr lang="el-GR" sz="2800" b="1" dirty="0" smtClean="0">
                <a:solidFill>
                  <a:schemeClr val="bg1"/>
                </a:solidFill>
                <a:latin typeface="Bookman Old Style" panose="02050604050505020204" pitchFamily="18" charset="0"/>
              </a:rPr>
              <a:t>αναπηρία</a:t>
            </a:r>
            <a:endParaRPr lang="en-US" sz="2800" b="1" dirty="0">
              <a:solidFill>
                <a:srgbClr val="EBEBEB"/>
              </a:solidFill>
              <a:latin typeface="Bookman Old Style" panose="02050604050505020204" pitchFamily="18" charset="0"/>
            </a:endParaRPr>
          </a:p>
        </p:txBody>
      </p:sp>
      <p:sp>
        <p:nvSpPr>
          <p:cNvPr id="5" name="Θέση κειμένου 4"/>
          <p:cNvSpPr>
            <a:spLocks noGrp="1"/>
          </p:cNvSpPr>
          <p:nvPr>
            <p:ph type="body" sz="half" idx="13"/>
          </p:nvPr>
        </p:nvSpPr>
        <p:spPr>
          <a:xfrm>
            <a:off x="548640" y="3076398"/>
            <a:ext cx="10789920" cy="1019766"/>
          </a:xfrm>
        </p:spPr>
        <p:txBody>
          <a:bodyPr>
            <a:spAutoFit/>
          </a:bodyPr>
          <a:lstStyle/>
          <a:p>
            <a:pPr algn="r"/>
            <a:r>
              <a:rPr lang="el-GR" sz="1800" b="1" dirty="0" smtClean="0">
                <a:solidFill>
                  <a:schemeClr val="bg1"/>
                </a:solidFill>
                <a:latin typeface="Candara" pitchFamily="34" charset="0"/>
              </a:rPr>
              <a:t>ΦΑΝΗ ΠΡΟΒΗ</a:t>
            </a:r>
          </a:p>
          <a:p>
            <a:pPr algn="r">
              <a:lnSpc>
                <a:spcPct val="80000"/>
              </a:lnSpc>
            </a:pPr>
            <a:r>
              <a:rPr lang="el-GR" sz="1600" b="1" dirty="0" smtClean="0">
                <a:solidFill>
                  <a:schemeClr val="bg1"/>
                </a:solidFill>
                <a:latin typeface="Candara" pitchFamily="34" charset="0"/>
              </a:rPr>
              <a:t>ΕΠΙΣΤΗΜΟΝΙΚΑ </a:t>
            </a:r>
            <a:r>
              <a:rPr lang="el-GR" sz="1600" b="1" dirty="0">
                <a:solidFill>
                  <a:schemeClr val="bg1"/>
                </a:solidFill>
                <a:latin typeface="Candara" pitchFamily="34" charset="0"/>
              </a:rPr>
              <a:t>ΥΠΕΥΘΥΝΗ </a:t>
            </a:r>
            <a:endParaRPr lang="el-GR" sz="1600" b="1" dirty="0" smtClean="0">
              <a:solidFill>
                <a:schemeClr val="bg1"/>
              </a:solidFill>
              <a:latin typeface="Candara" pitchFamily="34" charset="0"/>
            </a:endParaRPr>
          </a:p>
          <a:p>
            <a:pPr algn="r">
              <a:lnSpc>
                <a:spcPct val="80000"/>
              </a:lnSpc>
            </a:pPr>
            <a:r>
              <a:rPr lang="el-GR" sz="1600" b="1" dirty="0" smtClean="0">
                <a:solidFill>
                  <a:schemeClr val="bg1"/>
                </a:solidFill>
                <a:latin typeface="Candara" pitchFamily="34" charset="0"/>
              </a:rPr>
              <a:t>«</a:t>
            </a:r>
            <a:r>
              <a:rPr lang="el-GR" sz="1600" b="1" dirty="0">
                <a:solidFill>
                  <a:schemeClr val="bg1"/>
                </a:solidFill>
                <a:latin typeface="Candara" pitchFamily="34" charset="0"/>
              </a:rPr>
              <a:t>ΠΑΡΑΤΗΡΗΤΗΡΙΟΥ ΘΕΜΑΤΩΝ ΑΝΑΠΗΡΙΑΣ»</a:t>
            </a:r>
          </a:p>
        </p:txBody>
      </p:sp>
      <p:pic>
        <p:nvPicPr>
          <p:cNvPr id="21" name="Picture 20">
            <a:extLst>
              <a:ext uri="{FF2B5EF4-FFF2-40B4-BE49-F238E27FC236}">
                <a16:creationId xmlns:a16="http://schemas.microsoft.com/office/drawing/2014/main" xmlns="" id="{39880A3D-CEE4-1A4B-B03B-82B785D9A2DF}"/>
              </a:ext>
            </a:extLst>
          </p:cNvPr>
          <p:cNvPicPr>
            <a:picLocks noChangeAspect="1"/>
          </p:cNvPicPr>
          <p:nvPr/>
        </p:nvPicPr>
        <p:blipFill>
          <a:blip r:embed="rId4"/>
          <a:stretch>
            <a:fillRect/>
          </a:stretch>
        </p:blipFill>
        <p:spPr>
          <a:xfrm>
            <a:off x="10107595" y="5249876"/>
            <a:ext cx="1432200" cy="1116000"/>
          </a:xfrm>
          <a:prstGeom prst="rect">
            <a:avLst/>
          </a:prstGeom>
        </p:spPr>
      </p:pic>
    </p:spTree>
    <p:extLst>
      <p:ext uri="{BB962C8B-B14F-4D97-AF65-F5344CB8AC3E}">
        <p14:creationId xmlns:p14="http://schemas.microsoft.com/office/powerpoint/2010/main" xmlns="" val="19511600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154954" y="973668"/>
            <a:ext cx="8761413" cy="875680"/>
          </a:xfrm>
        </p:spPr>
        <p:txBody>
          <a:bodyPr/>
          <a:lstStyle/>
          <a:p>
            <a:pPr algn="just"/>
            <a:r>
              <a:rPr lang="el-GR" sz="2800" dirty="0"/>
              <a:t>2</a:t>
            </a:r>
            <a:r>
              <a:rPr lang="el-GR" sz="2800" baseline="30000" dirty="0"/>
              <a:t>Ο</a:t>
            </a:r>
            <a:r>
              <a:rPr lang="el-GR" sz="2800" dirty="0"/>
              <a:t> &amp;3</a:t>
            </a:r>
            <a:r>
              <a:rPr lang="el-GR" sz="2800" baseline="30000" dirty="0"/>
              <a:t>Ο</a:t>
            </a:r>
            <a:r>
              <a:rPr lang="el-GR" sz="2800" dirty="0"/>
              <a:t> ΔΕΛΤΙΟ: Απροσπέλαστος ο κόσμος της εργασίας για τα άτομα με αναπηρία στην Ελλάδα</a:t>
            </a:r>
          </a:p>
        </p:txBody>
      </p:sp>
      <p:sp>
        <p:nvSpPr>
          <p:cNvPr id="3" name="Θέση περιεχομένου 2"/>
          <p:cNvSpPr>
            <a:spLocks noGrp="1"/>
          </p:cNvSpPr>
          <p:nvPr>
            <p:ph idx="1"/>
          </p:nvPr>
        </p:nvSpPr>
        <p:spPr>
          <a:xfrm>
            <a:off x="636999" y="2446784"/>
            <a:ext cx="10404868" cy="3990592"/>
          </a:xfrm>
        </p:spPr>
        <p:txBody>
          <a:bodyPr>
            <a:normAutofit/>
          </a:bodyPr>
          <a:lstStyle/>
          <a:p>
            <a:pPr algn="just">
              <a:lnSpc>
                <a:spcPct val="150000"/>
              </a:lnSpc>
            </a:pPr>
            <a:r>
              <a:rPr lang="el-GR" dirty="0"/>
              <a:t>Στο δεύτερο και στο τρίτο Δελτίο, επικεντρωθήκαμε σε βασικούς δείκτες για την </a:t>
            </a:r>
            <a:r>
              <a:rPr lang="el-GR" dirty="0" smtClean="0"/>
              <a:t>απασχόληση.</a:t>
            </a:r>
            <a:endParaRPr lang="el-GR" dirty="0"/>
          </a:p>
          <a:p>
            <a:pPr algn="just">
              <a:lnSpc>
                <a:spcPct val="150000"/>
              </a:lnSpc>
            </a:pPr>
            <a:r>
              <a:rPr lang="el-GR" dirty="0"/>
              <a:t>Το </a:t>
            </a:r>
            <a:r>
              <a:rPr lang="el-GR" b="1" dirty="0"/>
              <a:t>κραυγαλέο χάσμα στα επίπεδα απασχόλησης </a:t>
            </a:r>
            <a:r>
              <a:rPr lang="el-GR" dirty="0"/>
              <a:t>του πληθυσμού των ατόμων με αναπηρία σε σύγκριση με τον πληθυσμό χωρίς αναπηρία, τα </a:t>
            </a:r>
            <a:r>
              <a:rPr lang="el-GR" b="1" dirty="0"/>
              <a:t>τεράστια ποσοστά των μη ενεργών ατόμων με αναπηρία</a:t>
            </a:r>
            <a:r>
              <a:rPr lang="el-GR" dirty="0"/>
              <a:t>, μεγάλο τμήμα του οποίου ανήκει στο απογοητευμένο εν δυνάμει εργατικό δυναμικό «</a:t>
            </a:r>
            <a:r>
              <a:rPr lang="en-GB" dirty="0"/>
              <a:t>discouraged job </a:t>
            </a:r>
            <a:r>
              <a:rPr lang="en-US" dirty="0"/>
              <a:t>seekers</a:t>
            </a:r>
            <a:r>
              <a:rPr lang="el-GR" dirty="0"/>
              <a:t>», και τα </a:t>
            </a:r>
            <a:r>
              <a:rPr lang="el-GR" b="1" dirty="0"/>
              <a:t>ανησυχητικά ποσοστά των </a:t>
            </a:r>
            <a:r>
              <a:rPr lang="el-GR" b="1" dirty="0" smtClean="0"/>
              <a:t>ανέργων</a:t>
            </a:r>
            <a:r>
              <a:rPr lang="el-GR" dirty="0" smtClean="0"/>
              <a:t>, </a:t>
            </a:r>
            <a:r>
              <a:rPr lang="el-GR" dirty="0"/>
              <a:t>αποτελούν δεδομένα που σκιαγραφούν </a:t>
            </a:r>
            <a:r>
              <a:rPr lang="el-GR" b="1" u="sng" dirty="0">
                <a:solidFill>
                  <a:srgbClr val="C00000"/>
                </a:solidFill>
              </a:rPr>
              <a:t>ένα εργασιακό πεδίο απροσπέλαστο για τα άτομα με αναπηρία</a:t>
            </a:r>
            <a:r>
              <a:rPr lang="el-GR" dirty="0">
                <a:solidFill>
                  <a:srgbClr val="C00000"/>
                </a:solidFill>
              </a:rPr>
              <a:t>. </a:t>
            </a:r>
          </a:p>
        </p:txBody>
      </p:sp>
      <p:sp>
        <p:nvSpPr>
          <p:cNvPr id="4" name="Θέση αριθμού διαφάνειας 3"/>
          <p:cNvSpPr>
            <a:spLocks noGrp="1"/>
          </p:cNvSpPr>
          <p:nvPr>
            <p:ph type="sldNum" sz="quarter" idx="12"/>
          </p:nvPr>
        </p:nvSpPr>
        <p:spPr/>
        <p:txBody>
          <a:bodyPr/>
          <a:lstStyle/>
          <a:p>
            <a:fld id="{D57F1E4F-1CFF-5643-939E-217C01CDF565}" type="slidenum">
              <a:rPr lang="en-US" smtClean="0"/>
              <a:pPr/>
              <a:t>10</a:t>
            </a:fld>
            <a:endParaRPr lang="en-US" dirty="0"/>
          </a:p>
        </p:txBody>
      </p:sp>
    </p:spTree>
    <p:extLst>
      <p:ext uri="{BB962C8B-B14F-4D97-AF65-F5344CB8AC3E}">
        <p14:creationId xmlns:p14="http://schemas.microsoft.com/office/powerpoint/2010/main" xmlns="" val="37838614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Θέση αριθμού διαφάνειας 10"/>
          <p:cNvSpPr>
            <a:spLocks noGrp="1"/>
          </p:cNvSpPr>
          <p:nvPr>
            <p:ph type="sldNum" sz="quarter" idx="12"/>
          </p:nvPr>
        </p:nvSpPr>
        <p:spPr/>
        <p:txBody>
          <a:bodyPr/>
          <a:lstStyle/>
          <a:p>
            <a:fld id="{D57F1E4F-1CFF-5643-939E-217C01CDF565}" type="slidenum">
              <a:rPr lang="en-US" smtClean="0"/>
              <a:pPr/>
              <a:t>11</a:t>
            </a:fld>
            <a:endParaRPr lang="en-US" dirty="0"/>
          </a:p>
        </p:txBody>
      </p:sp>
      <p:graphicFrame>
        <p:nvGraphicFramePr>
          <p:cNvPr id="8" name="Θέση περιεχομένου 7"/>
          <p:cNvGraphicFramePr>
            <a:graphicFrameLocks noGrp="1"/>
          </p:cNvGraphicFramePr>
          <p:nvPr>
            <p:ph idx="4294967295"/>
            <p:extLst>
              <p:ext uri="{D42A27DB-BD31-4B8C-83A1-F6EECF244321}">
                <p14:modId xmlns:p14="http://schemas.microsoft.com/office/powerpoint/2010/main" xmlns="" val="2615941458"/>
              </p:ext>
            </p:extLst>
          </p:nvPr>
        </p:nvGraphicFramePr>
        <p:xfrm>
          <a:off x="620197" y="2258839"/>
          <a:ext cx="10193944" cy="4097418"/>
        </p:xfrm>
        <a:graphic>
          <a:graphicData uri="http://schemas.openxmlformats.org/drawingml/2006/table">
            <a:tbl>
              <a:tblPr firstRow="1" firstCol="1" bandRow="1">
                <a:tableStyleId>{3C2FFA5D-87B4-456A-9821-1D502468CF0F}</a:tableStyleId>
              </a:tblPr>
              <a:tblGrid>
                <a:gridCol w="2986047">
                  <a:extLst>
                    <a:ext uri="{9D8B030D-6E8A-4147-A177-3AD203B41FA5}">
                      <a16:colId xmlns:a16="http://schemas.microsoft.com/office/drawing/2014/main" xmlns="" val="3102194798"/>
                    </a:ext>
                  </a:extLst>
                </a:gridCol>
                <a:gridCol w="2410547">
                  <a:extLst>
                    <a:ext uri="{9D8B030D-6E8A-4147-A177-3AD203B41FA5}">
                      <a16:colId xmlns:a16="http://schemas.microsoft.com/office/drawing/2014/main" xmlns="" val="1657298613"/>
                    </a:ext>
                  </a:extLst>
                </a:gridCol>
                <a:gridCol w="2461426">
                  <a:extLst>
                    <a:ext uri="{9D8B030D-6E8A-4147-A177-3AD203B41FA5}">
                      <a16:colId xmlns:a16="http://schemas.microsoft.com/office/drawing/2014/main" xmlns="" val="150018738"/>
                    </a:ext>
                  </a:extLst>
                </a:gridCol>
                <a:gridCol w="2335924">
                  <a:extLst>
                    <a:ext uri="{9D8B030D-6E8A-4147-A177-3AD203B41FA5}">
                      <a16:colId xmlns:a16="http://schemas.microsoft.com/office/drawing/2014/main" xmlns="" val="2654076592"/>
                    </a:ext>
                  </a:extLst>
                </a:gridCol>
              </a:tblGrid>
              <a:tr h="1149249">
                <a:tc>
                  <a:txBody>
                    <a:bodyPr/>
                    <a:lstStyle/>
                    <a:p>
                      <a:pPr algn="l">
                        <a:lnSpc>
                          <a:spcPct val="107000"/>
                        </a:lnSpc>
                        <a:spcBef>
                          <a:spcPts val="300"/>
                        </a:spcBef>
                        <a:spcAft>
                          <a:spcPts val="300"/>
                        </a:spcAft>
                      </a:pPr>
                      <a:r>
                        <a:rPr lang="en-US" sz="1400" dirty="0">
                          <a:effectLst/>
                        </a:rPr>
                        <a:t>ΚΑΤΑΣΤΑΣΗ ΠΕΡΙΟΡΙΣΜΟΥ / ΑΝΑΠΗΡΙΑΣ</a:t>
                      </a:r>
                      <a:endParaRPr lang="el-G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Bef>
                          <a:spcPts val="300"/>
                        </a:spcBef>
                        <a:spcAft>
                          <a:spcPts val="300"/>
                        </a:spcAft>
                      </a:pPr>
                      <a:r>
                        <a:rPr lang="en-US" sz="1400" dirty="0">
                          <a:effectLst/>
                        </a:rPr>
                        <a:t>ΔΕΙΚΤΗΣ ΑΠΑΣΧΟΛΗΣΗΣ</a:t>
                      </a:r>
                      <a:r>
                        <a:rPr lang="el-GR" sz="1400" dirty="0">
                          <a:effectLst/>
                        </a:rPr>
                        <a:t> ΑΤΟΜΩΝ 20-64 ΕΤΩΝ (2016)</a:t>
                      </a:r>
                      <a:endParaRPr lang="el-G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Bef>
                          <a:spcPts val="300"/>
                        </a:spcBef>
                        <a:spcAft>
                          <a:spcPts val="300"/>
                        </a:spcAft>
                      </a:pPr>
                      <a:r>
                        <a:rPr lang="el-GR" sz="1400" dirty="0">
                          <a:effectLst/>
                        </a:rPr>
                        <a:t>ΧΑΣΜΑ ΑΠΑΣΧΟΛΗΣΗΣ </a:t>
                      </a:r>
                      <a:br>
                        <a:rPr lang="el-GR" sz="1400" dirty="0">
                          <a:effectLst/>
                        </a:rPr>
                      </a:br>
                      <a:r>
                        <a:rPr lang="el-GR" sz="1400" dirty="0">
                          <a:effectLst/>
                        </a:rPr>
                        <a:t>(% απασχολούμενων χωρίς αναπηρία- % απασχολούμενων με σοβαρή αναπηρία)</a:t>
                      </a:r>
                      <a:endParaRPr lang="el-G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Bef>
                          <a:spcPts val="300"/>
                        </a:spcBef>
                        <a:spcAft>
                          <a:spcPts val="300"/>
                        </a:spcAft>
                      </a:pPr>
                      <a:r>
                        <a:rPr lang="el-GR" sz="1400" dirty="0">
                          <a:effectLst/>
                        </a:rPr>
                        <a:t>ΑΠΟΣΤΑΣΗ ΑΠΟ ΤΟΝ ΕΘΝΙΚΟ ΣΤΟΧΟ ΤΗΣ «ΕΥΡΩΠΗΣ 2020»</a:t>
                      </a:r>
                      <a:endParaRPr lang="el-G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780617665"/>
                  </a:ext>
                </a:extLst>
              </a:tr>
              <a:tr h="1269905">
                <a:tc>
                  <a:txBody>
                    <a:bodyPr/>
                    <a:lstStyle/>
                    <a:p>
                      <a:pPr>
                        <a:lnSpc>
                          <a:spcPct val="107000"/>
                        </a:lnSpc>
                        <a:spcBef>
                          <a:spcPts val="300"/>
                        </a:spcBef>
                        <a:spcAft>
                          <a:spcPts val="300"/>
                        </a:spcAft>
                      </a:pPr>
                      <a:r>
                        <a:rPr lang="en-US" sz="1400" dirty="0">
                          <a:effectLst/>
                        </a:rPr>
                        <a:t>ΣΟΒΑΡ</a:t>
                      </a:r>
                      <a:r>
                        <a:rPr lang="el-GR" sz="1400" dirty="0">
                          <a:effectLst/>
                        </a:rPr>
                        <a:t>Η</a:t>
                      </a:r>
                      <a:r>
                        <a:rPr lang="el-GR" sz="1400" baseline="0" dirty="0">
                          <a:effectLst/>
                        </a:rPr>
                        <a:t> ΑΝΑΠΗΡΙΑ</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Bef>
                          <a:spcPts val="300"/>
                        </a:spcBef>
                        <a:spcAft>
                          <a:spcPts val="300"/>
                        </a:spcAft>
                      </a:pPr>
                      <a:r>
                        <a:rPr lang="en-US" sz="2000" dirty="0">
                          <a:effectLst/>
                          <a:latin typeface="Arial Rounded MT Bold" panose="020F0704030504030204" pitchFamily="34" charset="0"/>
                        </a:rPr>
                        <a:t>24,2%</a:t>
                      </a:r>
                      <a:endParaRPr lang="el-G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Bef>
                          <a:spcPts val="300"/>
                        </a:spcBef>
                        <a:spcAft>
                          <a:spcPts val="300"/>
                        </a:spcAft>
                      </a:pPr>
                      <a:r>
                        <a:rPr lang="en-US" sz="2000" dirty="0">
                          <a:effectLst/>
                          <a:latin typeface="Arial Rounded MT Bold" panose="020F0704030504030204" pitchFamily="34" charset="0"/>
                        </a:rPr>
                        <a:t>33,4</a:t>
                      </a:r>
                      <a:endParaRPr lang="el-G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Bef>
                          <a:spcPts val="300"/>
                        </a:spcBef>
                        <a:spcAft>
                          <a:spcPts val="300"/>
                        </a:spcAft>
                      </a:pPr>
                      <a:r>
                        <a:rPr lang="en-US" sz="2000">
                          <a:effectLst/>
                          <a:latin typeface="Arial Rounded MT Bold" panose="020F0704030504030204" pitchFamily="34" charset="0"/>
                        </a:rPr>
                        <a:t>45,8</a:t>
                      </a:r>
                      <a:endParaRPr lang="el-GR"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597369303"/>
                  </a:ext>
                </a:extLst>
              </a:tr>
              <a:tr h="839132">
                <a:tc>
                  <a:txBody>
                    <a:bodyPr/>
                    <a:lstStyle/>
                    <a:p>
                      <a:pPr>
                        <a:lnSpc>
                          <a:spcPct val="107000"/>
                        </a:lnSpc>
                        <a:spcBef>
                          <a:spcPts val="300"/>
                        </a:spcBef>
                        <a:spcAft>
                          <a:spcPts val="300"/>
                        </a:spcAft>
                      </a:pPr>
                      <a:r>
                        <a:rPr lang="en-US" sz="1400" dirty="0">
                          <a:effectLst/>
                        </a:rPr>
                        <a:t>ΜΕΤΡΙΟΣ ΠΕΡΙΟΡΙΣΜΟ</a:t>
                      </a:r>
                      <a:r>
                        <a:rPr lang="el-GR" sz="1400" dirty="0">
                          <a:effectLst/>
                        </a:rPr>
                        <a:t>Σ / </a:t>
                      </a:r>
                      <a:r>
                        <a:rPr lang="en-US" sz="1400" dirty="0">
                          <a:effectLst/>
                        </a:rPr>
                        <a:t>ΑΝΑΠΗΡΙΑ</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Bef>
                          <a:spcPts val="300"/>
                        </a:spcBef>
                        <a:spcAft>
                          <a:spcPts val="300"/>
                        </a:spcAft>
                      </a:pPr>
                      <a:r>
                        <a:rPr lang="en-US" sz="2000">
                          <a:effectLst/>
                          <a:latin typeface="Arial Rounded MT Bold" panose="020F0704030504030204" pitchFamily="34" charset="0"/>
                        </a:rPr>
                        <a:t>43%</a:t>
                      </a:r>
                      <a:endParaRPr lang="el-GR"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Bef>
                          <a:spcPts val="300"/>
                        </a:spcBef>
                        <a:spcAft>
                          <a:spcPts val="300"/>
                        </a:spcAft>
                      </a:pPr>
                      <a:r>
                        <a:rPr lang="en-US" sz="2000" dirty="0">
                          <a:effectLst/>
                          <a:latin typeface="Arial Rounded MT Bold" panose="020F0704030504030204" pitchFamily="34" charset="0"/>
                        </a:rPr>
                        <a:t>14,6</a:t>
                      </a:r>
                      <a:endParaRPr lang="el-G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Bef>
                          <a:spcPts val="300"/>
                        </a:spcBef>
                        <a:spcAft>
                          <a:spcPts val="300"/>
                        </a:spcAft>
                      </a:pPr>
                      <a:r>
                        <a:rPr lang="en-US" sz="2000" dirty="0">
                          <a:effectLst/>
                          <a:latin typeface="Arial Rounded MT Bold" panose="020F0704030504030204" pitchFamily="34" charset="0"/>
                        </a:rPr>
                        <a:t>27</a:t>
                      </a:r>
                      <a:endParaRPr lang="el-G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714354073"/>
                  </a:ext>
                </a:extLst>
              </a:tr>
              <a:tr h="839132">
                <a:tc>
                  <a:txBody>
                    <a:bodyPr/>
                    <a:lstStyle/>
                    <a:p>
                      <a:pPr>
                        <a:lnSpc>
                          <a:spcPct val="107000"/>
                        </a:lnSpc>
                        <a:spcBef>
                          <a:spcPts val="300"/>
                        </a:spcBef>
                        <a:spcAft>
                          <a:spcPts val="300"/>
                        </a:spcAft>
                      </a:pPr>
                      <a:r>
                        <a:rPr lang="en-US" sz="1400" dirty="0">
                          <a:effectLst/>
                        </a:rPr>
                        <a:t>ΧΩΡΙΣ ΑΝΑΠΗΡΙΑ</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Bef>
                          <a:spcPts val="300"/>
                        </a:spcBef>
                        <a:spcAft>
                          <a:spcPts val="300"/>
                        </a:spcAft>
                      </a:pPr>
                      <a:r>
                        <a:rPr lang="en-US" sz="2000" dirty="0">
                          <a:effectLst/>
                          <a:latin typeface="Arial Rounded MT Bold" panose="020F0704030504030204" pitchFamily="34" charset="0"/>
                        </a:rPr>
                        <a:t>57,6%</a:t>
                      </a:r>
                      <a:endParaRPr lang="el-G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Bef>
                          <a:spcPts val="300"/>
                        </a:spcBef>
                        <a:spcAft>
                          <a:spcPts val="300"/>
                        </a:spcAft>
                      </a:pPr>
                      <a:r>
                        <a:rPr lang="en-US" sz="2000" dirty="0">
                          <a:effectLst/>
                          <a:latin typeface="Arial Rounded MT Bold" panose="020F0704030504030204" pitchFamily="34" charset="0"/>
                        </a:rPr>
                        <a:t> </a:t>
                      </a:r>
                      <a:endParaRPr lang="el-G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Bef>
                          <a:spcPts val="300"/>
                        </a:spcBef>
                        <a:spcAft>
                          <a:spcPts val="300"/>
                        </a:spcAft>
                      </a:pPr>
                      <a:r>
                        <a:rPr lang="en-US" sz="2000" dirty="0">
                          <a:effectLst/>
                          <a:latin typeface="Arial Rounded MT Bold" panose="020F0704030504030204" pitchFamily="34" charset="0"/>
                        </a:rPr>
                        <a:t>12,4</a:t>
                      </a:r>
                      <a:endParaRPr lang="el-G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96571078"/>
                  </a:ext>
                </a:extLst>
              </a:tr>
            </a:tbl>
          </a:graphicData>
        </a:graphic>
      </p:graphicFrame>
      <p:sp>
        <p:nvSpPr>
          <p:cNvPr id="3" name="TextBox 2"/>
          <p:cNvSpPr txBox="1"/>
          <p:nvPr/>
        </p:nvSpPr>
        <p:spPr>
          <a:xfrm>
            <a:off x="304799" y="652948"/>
            <a:ext cx="9506465" cy="1477328"/>
          </a:xfrm>
          <a:prstGeom prst="rect">
            <a:avLst/>
          </a:prstGeom>
          <a:noFill/>
        </p:spPr>
        <p:txBody>
          <a:bodyPr wrap="square" rtlCol="0">
            <a:spAutoFit/>
          </a:bodyPr>
          <a:lstStyle/>
          <a:p>
            <a:pPr algn="just"/>
            <a:r>
              <a:rPr lang="el-GR" b="1" dirty="0"/>
              <a:t>Ειδικότερα, ο </a:t>
            </a:r>
            <a:r>
              <a:rPr lang="el-GR" b="1" u="sng" dirty="0"/>
              <a:t>δείκτης απασχόλησης</a:t>
            </a:r>
            <a:r>
              <a:rPr lang="el-GR" b="1" dirty="0"/>
              <a:t> των ατόμων με σοβαρή αναπηρία στις ηλικίες 20-64 ετών, υπολογίστηκε να είναι στο εξαιρετικά χαμηλό επίπεδο του 24,2%,</a:t>
            </a:r>
            <a:r>
              <a:rPr lang="el-GR" dirty="0"/>
              <a:t> υπολειπόμενος δηλαδή κατά 33,4 μονάδες σε σχέση με την τιμή που λαμβάνει στον πληθυσμό χωρίς αναπηρία (57,6%), ενώ σε σύγκριση με τον εθνικό στόχο της Στρατηγικής «Ευρώπη 2020» για την απασχόληση υστερεί κατά 46 μονάδες.</a:t>
            </a:r>
          </a:p>
        </p:txBody>
      </p:sp>
      <p:sp>
        <p:nvSpPr>
          <p:cNvPr id="5" name="4 - TextBox"/>
          <p:cNvSpPr txBox="1"/>
          <p:nvPr/>
        </p:nvSpPr>
        <p:spPr>
          <a:xfrm>
            <a:off x="670560" y="6400800"/>
            <a:ext cx="8130752" cy="323165"/>
          </a:xfrm>
          <a:prstGeom prst="rect">
            <a:avLst/>
          </a:prstGeom>
          <a:noFill/>
        </p:spPr>
        <p:txBody>
          <a:bodyPr wrap="none" rtlCol="0">
            <a:spAutoFit/>
          </a:bodyPr>
          <a:lstStyle/>
          <a:p>
            <a:r>
              <a:rPr lang="el-GR" sz="1500" i="1" dirty="0" smtClean="0"/>
              <a:t>Επεξεργασία στοιχείων:  Παρατηρητήριο Θεμάτων Αναπηρίας/ </a:t>
            </a:r>
            <a:r>
              <a:rPr lang="el-GR" sz="1500" i="1" dirty="0" smtClean="0"/>
              <a:t>Πηγή </a:t>
            </a:r>
            <a:r>
              <a:rPr lang="el-GR" sz="1500" i="1" dirty="0" smtClean="0"/>
              <a:t>στοιχείων: ΕΛΣΤΑΤ </a:t>
            </a:r>
            <a:endParaRPr lang="el-GR" sz="1500" i="1" dirty="0"/>
          </a:p>
        </p:txBody>
      </p:sp>
    </p:spTree>
    <p:extLst>
      <p:ext uri="{BB962C8B-B14F-4D97-AF65-F5344CB8AC3E}">
        <p14:creationId xmlns:p14="http://schemas.microsoft.com/office/powerpoint/2010/main" xmlns="" val="27454674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5" name="Θέση αριθμού διαφάνειας 4"/>
          <p:cNvSpPr>
            <a:spLocks noGrp="1"/>
          </p:cNvSpPr>
          <p:nvPr>
            <p:ph type="sldNum" sz="quarter" idx="12"/>
          </p:nvPr>
        </p:nvSpPr>
        <p:spPr/>
        <p:txBody>
          <a:bodyPr/>
          <a:lstStyle/>
          <a:p>
            <a:fld id="{D57F1E4F-1CFF-5643-939E-217C01CDF565}" type="slidenum">
              <a:rPr lang="en-US" smtClean="0"/>
              <a:pPr/>
              <a:t>12</a:t>
            </a:fld>
            <a:endParaRPr lang="en-US" dirty="0"/>
          </a:p>
        </p:txBody>
      </p:sp>
      <p:graphicFrame>
        <p:nvGraphicFramePr>
          <p:cNvPr id="7" name="Γράφημα 6"/>
          <p:cNvGraphicFramePr>
            <a:graphicFrameLocks/>
          </p:cNvGraphicFramePr>
          <p:nvPr>
            <p:extLst>
              <p:ext uri="{D42A27DB-BD31-4B8C-83A1-F6EECF244321}">
                <p14:modId xmlns:p14="http://schemas.microsoft.com/office/powerpoint/2010/main" xmlns="" val="1710946397"/>
              </p:ext>
            </p:extLst>
          </p:nvPr>
        </p:nvGraphicFramePr>
        <p:xfrm>
          <a:off x="214489" y="180622"/>
          <a:ext cx="9968089" cy="6159217"/>
        </p:xfrm>
        <a:graphic>
          <a:graphicData uri="http://schemas.openxmlformats.org/drawingml/2006/chart">
            <c:chart xmlns:c="http://schemas.openxmlformats.org/drawingml/2006/chart" xmlns:r="http://schemas.openxmlformats.org/officeDocument/2006/relationships" r:id="rId3"/>
          </a:graphicData>
        </a:graphic>
      </p:graphicFrame>
      <p:sp>
        <p:nvSpPr>
          <p:cNvPr id="4" name="Επεξήγηση με γραμμή 1 (περίγραμμα και γραμμή έμφασης) 3"/>
          <p:cNvSpPr/>
          <p:nvPr/>
        </p:nvSpPr>
        <p:spPr>
          <a:xfrm>
            <a:off x="7808795" y="813916"/>
            <a:ext cx="2212149" cy="562708"/>
          </a:xfrm>
          <a:prstGeom prst="accentBorderCallout1">
            <a:avLst>
              <a:gd name="adj1" fmla="val 18750"/>
              <a:gd name="adj2" fmla="val -8333"/>
              <a:gd name="adj3" fmla="val 292265"/>
              <a:gd name="adj4" fmla="val -125626"/>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1200" b="1" dirty="0"/>
              <a:t>Χάσμα απασχόλησης (</a:t>
            </a:r>
            <a:r>
              <a:rPr lang="en-US" sz="1200" b="1" dirty="0"/>
              <a:t>employment gap)</a:t>
            </a:r>
            <a:r>
              <a:rPr lang="el-GR" sz="1200" b="1" dirty="0"/>
              <a:t> </a:t>
            </a:r>
            <a:r>
              <a:rPr lang="en-US" sz="1200" b="1" dirty="0"/>
              <a:t>43.8</a:t>
            </a:r>
            <a:r>
              <a:rPr lang="el-GR" sz="1200" b="1" dirty="0"/>
              <a:t> μονάδες </a:t>
            </a:r>
          </a:p>
        </p:txBody>
      </p:sp>
      <p:sp>
        <p:nvSpPr>
          <p:cNvPr id="2" name="Δεξί άγκιστρο 1"/>
          <p:cNvSpPr/>
          <p:nvPr/>
        </p:nvSpPr>
        <p:spPr>
          <a:xfrm>
            <a:off x="4791456" y="1341119"/>
            <a:ext cx="214767" cy="2584705"/>
          </a:xfrm>
          <a:prstGeom prst="rightBrace">
            <a:avLst/>
          </a:prstGeom>
          <a:ln>
            <a:solidFill>
              <a:srgbClr val="FF0000"/>
            </a:solidFill>
          </a:ln>
        </p:spPr>
        <p:style>
          <a:lnRef idx="2">
            <a:schemeClr val="accent4"/>
          </a:lnRef>
          <a:fillRef idx="0">
            <a:schemeClr val="accent4"/>
          </a:fillRef>
          <a:effectRef idx="1">
            <a:schemeClr val="accent4"/>
          </a:effectRef>
          <a:fontRef idx="minor">
            <a:schemeClr val="tx1"/>
          </a:fontRef>
        </p:style>
        <p:txBody>
          <a:bodyPr rtlCol="0" anchor="ctr"/>
          <a:lstStyle/>
          <a:p>
            <a:pPr algn="ctr"/>
            <a:endParaRPr lang="el-GR"/>
          </a:p>
        </p:txBody>
      </p:sp>
      <p:sp>
        <p:nvSpPr>
          <p:cNvPr id="6" name="5 - TextBox"/>
          <p:cNvSpPr txBox="1"/>
          <p:nvPr/>
        </p:nvSpPr>
        <p:spPr>
          <a:xfrm>
            <a:off x="707136" y="6412992"/>
            <a:ext cx="8130752" cy="323165"/>
          </a:xfrm>
          <a:prstGeom prst="rect">
            <a:avLst/>
          </a:prstGeom>
          <a:noFill/>
        </p:spPr>
        <p:txBody>
          <a:bodyPr wrap="none" rtlCol="0">
            <a:spAutoFit/>
          </a:bodyPr>
          <a:lstStyle/>
          <a:p>
            <a:r>
              <a:rPr lang="el-GR" sz="1500" i="1" dirty="0" smtClean="0"/>
              <a:t>Επεξεργασία στοιχείων: Παρατηρητήριο Θεμάτων Αναπηρίας/ </a:t>
            </a:r>
            <a:r>
              <a:rPr lang="el-GR" sz="1500" i="1" dirty="0" smtClean="0"/>
              <a:t>Πηγή </a:t>
            </a:r>
            <a:r>
              <a:rPr lang="el-GR" sz="1500" i="1" dirty="0" smtClean="0"/>
              <a:t>στοιχείων: ΕΛΣΤΑΤ </a:t>
            </a:r>
            <a:endParaRPr lang="el-GR" sz="1500" i="1" dirty="0"/>
          </a:p>
        </p:txBody>
      </p:sp>
    </p:spTree>
    <p:extLst>
      <p:ext uri="{BB962C8B-B14F-4D97-AF65-F5344CB8AC3E}">
        <p14:creationId xmlns:p14="http://schemas.microsoft.com/office/powerpoint/2010/main" xmlns="" val="8180145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154954" y="973668"/>
            <a:ext cx="8903446" cy="706964"/>
          </a:xfrm>
        </p:spPr>
        <p:txBody>
          <a:bodyPr/>
          <a:lstStyle/>
          <a:p>
            <a:r>
              <a:rPr lang="el-GR" dirty="0"/>
              <a:t>2</a:t>
            </a:r>
            <a:r>
              <a:rPr lang="el-GR" baseline="30000" dirty="0"/>
              <a:t>ο</a:t>
            </a:r>
            <a:r>
              <a:rPr lang="el-GR" dirty="0"/>
              <a:t> &amp; 3</a:t>
            </a:r>
            <a:r>
              <a:rPr lang="el-GR" baseline="30000" dirty="0"/>
              <a:t>ο</a:t>
            </a:r>
            <a:r>
              <a:rPr lang="el-GR" dirty="0"/>
              <a:t> δελτίο στατιστικής πληροφόρησης: Βασικά Συμπεράσματα</a:t>
            </a:r>
          </a:p>
        </p:txBody>
      </p:sp>
      <p:sp>
        <p:nvSpPr>
          <p:cNvPr id="3" name="Θέση περιεχομένου 2"/>
          <p:cNvSpPr>
            <a:spLocks noGrp="1"/>
          </p:cNvSpPr>
          <p:nvPr>
            <p:ph idx="1"/>
          </p:nvPr>
        </p:nvSpPr>
        <p:spPr>
          <a:xfrm>
            <a:off x="784344" y="2471847"/>
            <a:ext cx="10559158" cy="3599770"/>
          </a:xfrm>
        </p:spPr>
        <p:style>
          <a:lnRef idx="1">
            <a:schemeClr val="accent1"/>
          </a:lnRef>
          <a:fillRef idx="3">
            <a:schemeClr val="accent1"/>
          </a:fillRef>
          <a:effectRef idx="2">
            <a:schemeClr val="accent1"/>
          </a:effectRef>
          <a:fontRef idx="minor">
            <a:schemeClr val="lt1"/>
          </a:fontRef>
        </p:style>
        <p:txBody>
          <a:bodyPr>
            <a:normAutofit/>
          </a:bodyPr>
          <a:lstStyle/>
          <a:p>
            <a:pPr marL="0" indent="0" algn="just">
              <a:lnSpc>
                <a:spcPct val="200000"/>
              </a:lnSpc>
              <a:buNone/>
            </a:pPr>
            <a:r>
              <a:rPr lang="el-GR" b="1" i="1" dirty="0"/>
              <a:t>Στα συμπεράσματα των Δελτίων, η </a:t>
            </a:r>
            <a:r>
              <a:rPr lang="el-GR" b="1" i="1" dirty="0" err="1"/>
              <a:t>Ε.Σ.Α.μεΑ</a:t>
            </a:r>
            <a:r>
              <a:rPr lang="el-GR" b="1" i="1" dirty="0"/>
              <a:t>. είχε επισημάνει την άμεση αναγκαιότητα λήψης θετικών μέτρων για την ενίσχυση της απασχόλησης των ατόμων με αναπηρία, την προώθηση της προσβασιμότητας στην εργασία, καθώς και την εφαρμογή εναλλακτικών μορφών εργασίας (π.χ. υποστηριζόμενη απασχόληση), και είχε αναφερθεί στην ανάγκη μιας νέας επιδοματικής πολιτικής που να μην στερεί τα αναπηρικά επιδόματα από τους εργαζόμενους με αναπηρία, καθώς αυτά αποσκοπούν στην κάλυψη του πρόσθετου κόστους διαβίωσης.</a:t>
            </a:r>
          </a:p>
          <a:p>
            <a:pPr>
              <a:lnSpc>
                <a:spcPct val="200000"/>
              </a:lnSpc>
              <a:buNone/>
            </a:pPr>
            <a:endParaRPr lang="el-GR" b="1" i="1" dirty="0"/>
          </a:p>
        </p:txBody>
      </p:sp>
      <p:sp>
        <p:nvSpPr>
          <p:cNvPr id="4" name="Θέση αριθμού διαφάνειας 3"/>
          <p:cNvSpPr>
            <a:spLocks noGrp="1"/>
          </p:cNvSpPr>
          <p:nvPr>
            <p:ph type="sldNum" sz="quarter" idx="12"/>
          </p:nvPr>
        </p:nvSpPr>
        <p:spPr/>
        <p:txBody>
          <a:bodyPr/>
          <a:lstStyle/>
          <a:p>
            <a:fld id="{D57F1E4F-1CFF-5643-939E-217C01CDF565}" type="slidenum">
              <a:rPr lang="en-US" smtClean="0"/>
              <a:pPr/>
              <a:t>13</a:t>
            </a:fld>
            <a:endParaRPr lang="en-US" dirty="0"/>
          </a:p>
        </p:txBody>
      </p:sp>
    </p:spTree>
    <p:extLst>
      <p:ext uri="{BB962C8B-B14F-4D97-AF65-F5344CB8AC3E}">
        <p14:creationId xmlns:p14="http://schemas.microsoft.com/office/powerpoint/2010/main" xmlns="" val="24877048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103583" y="819555"/>
            <a:ext cx="9417154" cy="906503"/>
          </a:xfrm>
        </p:spPr>
        <p:txBody>
          <a:bodyPr/>
          <a:lstStyle/>
          <a:p>
            <a:r>
              <a:rPr lang="el-GR" sz="2800" dirty="0"/>
              <a:t>4</a:t>
            </a:r>
            <a:r>
              <a:rPr lang="el-GR" sz="2800" baseline="30000" dirty="0"/>
              <a:t>ο</a:t>
            </a:r>
            <a:r>
              <a:rPr lang="el-GR" sz="2800" dirty="0"/>
              <a:t> ΔΕΛΤΙΟ: Ο πολιτισμός </a:t>
            </a:r>
            <a:r>
              <a:rPr lang="el-GR" sz="2800" dirty="0" smtClean="0"/>
              <a:t>δεν </a:t>
            </a:r>
            <a:r>
              <a:rPr lang="el-GR" sz="2800" dirty="0"/>
              <a:t>είναι για όλους…</a:t>
            </a:r>
          </a:p>
        </p:txBody>
      </p:sp>
      <p:sp>
        <p:nvSpPr>
          <p:cNvPr id="3" name="Θέση περιεχομένου 2"/>
          <p:cNvSpPr>
            <a:spLocks noGrp="1"/>
          </p:cNvSpPr>
          <p:nvPr>
            <p:ph idx="1"/>
          </p:nvPr>
        </p:nvSpPr>
        <p:spPr>
          <a:xfrm>
            <a:off x="735854" y="2524477"/>
            <a:ext cx="10846546" cy="4045656"/>
          </a:xfrm>
        </p:spPr>
        <p:txBody>
          <a:bodyPr>
            <a:normAutofit/>
          </a:bodyPr>
          <a:lstStyle/>
          <a:p>
            <a:pPr algn="just">
              <a:lnSpc>
                <a:spcPct val="150000"/>
              </a:lnSpc>
            </a:pPr>
            <a:r>
              <a:rPr lang="el-GR" b="1" dirty="0"/>
              <a:t>Άρρηκτα συνδεδεμένοι με τον κοινωνικό αποκλεισμό, είναι και οι δείκτες κοινωνικής και πολιτιστικής συμμετοχής </a:t>
            </a:r>
            <a:r>
              <a:rPr lang="el-GR" dirty="0"/>
              <a:t>που παρουσιάστηκαν στο 4 Δελτίο του Παρατηρητηρίου. </a:t>
            </a:r>
          </a:p>
          <a:p>
            <a:pPr algn="just">
              <a:lnSpc>
                <a:spcPct val="150000"/>
              </a:lnSpc>
            </a:pPr>
            <a:r>
              <a:rPr lang="el-GR" dirty="0"/>
              <a:t>Τα στοιχεία του Δελτίου καθιστούν φανερό ότι </a:t>
            </a:r>
            <a:r>
              <a:rPr lang="el-GR" b="1" dirty="0">
                <a:solidFill>
                  <a:srgbClr val="C00000"/>
                </a:solidFill>
              </a:rPr>
              <a:t>στην Ελλάδα τα άτομα με αναπηρία αποκλείονται  και από τα πεδία της πολιτιστικής, αθλητικής και κοινωνικής ζωής</a:t>
            </a:r>
            <a:r>
              <a:rPr lang="el-GR" dirty="0"/>
              <a:t>, με αποτέλεσμα να στερούνται του δικαιώματος τους σε πλήρη και  ισότιμη ένταξη στην κοινωνία, όπως αυτό πραγματώνεται και μέσω της συμμετοχής στα αγαθά του πολιτισμού, της ψυχαγωγίας, του ελεύθερου χρόνου και του αθλητισμού, σύμφωνα με το άρθρο 30 της Σύμβασης. </a:t>
            </a:r>
          </a:p>
          <a:p>
            <a:pPr algn="just">
              <a:lnSpc>
                <a:spcPct val="150000"/>
              </a:lnSpc>
            </a:pPr>
            <a:endParaRPr lang="el-GR" dirty="0"/>
          </a:p>
        </p:txBody>
      </p:sp>
      <p:sp>
        <p:nvSpPr>
          <p:cNvPr id="4" name="Θέση αριθμού διαφάνειας 3"/>
          <p:cNvSpPr>
            <a:spLocks noGrp="1"/>
          </p:cNvSpPr>
          <p:nvPr>
            <p:ph type="sldNum" sz="quarter" idx="12"/>
          </p:nvPr>
        </p:nvSpPr>
        <p:spPr/>
        <p:txBody>
          <a:bodyPr/>
          <a:lstStyle/>
          <a:p>
            <a:fld id="{D57F1E4F-1CFF-5643-939E-217C01CDF565}" type="slidenum">
              <a:rPr lang="en-US" smtClean="0"/>
              <a:pPr/>
              <a:t>14</a:t>
            </a:fld>
            <a:endParaRPr lang="en-US" dirty="0"/>
          </a:p>
        </p:txBody>
      </p:sp>
    </p:spTree>
    <p:extLst>
      <p:ext uri="{BB962C8B-B14F-4D97-AF65-F5344CB8AC3E}">
        <p14:creationId xmlns:p14="http://schemas.microsoft.com/office/powerpoint/2010/main" xmlns="" val="12191781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D57F1E4F-1CFF-5643-939E-217C01CDF565}" type="slidenum">
              <a:rPr lang="en-US" smtClean="0"/>
              <a:pPr/>
              <a:t>15</a:t>
            </a:fld>
            <a:endParaRPr lang="en-US" dirty="0"/>
          </a:p>
        </p:txBody>
      </p:sp>
      <p:graphicFrame>
        <p:nvGraphicFramePr>
          <p:cNvPr id="5" name="Θέση περιεχομένου 4"/>
          <p:cNvGraphicFramePr>
            <a:graphicFrameLocks noGrp="1"/>
          </p:cNvGraphicFramePr>
          <p:nvPr>
            <p:ph idx="4294967295"/>
            <p:extLst>
              <p:ext uri="{D42A27DB-BD31-4B8C-83A1-F6EECF244321}">
                <p14:modId xmlns:p14="http://schemas.microsoft.com/office/powerpoint/2010/main" xmlns="" val="4190585271"/>
              </p:ext>
            </p:extLst>
          </p:nvPr>
        </p:nvGraphicFramePr>
        <p:xfrm>
          <a:off x="531207" y="487640"/>
          <a:ext cx="9821333" cy="5724071"/>
        </p:xfrm>
        <a:graphic>
          <a:graphicData uri="http://schemas.openxmlformats.org/drawingml/2006/chart">
            <c:chart xmlns:c="http://schemas.openxmlformats.org/drawingml/2006/chart" xmlns:r="http://schemas.openxmlformats.org/officeDocument/2006/relationships" r:id="rId2"/>
          </a:graphicData>
        </a:graphic>
      </p:graphicFrame>
      <p:sp>
        <p:nvSpPr>
          <p:cNvPr id="6" name="5 - TextBox"/>
          <p:cNvSpPr txBox="1"/>
          <p:nvPr/>
        </p:nvSpPr>
        <p:spPr>
          <a:xfrm>
            <a:off x="829056" y="6339840"/>
            <a:ext cx="8130752" cy="323165"/>
          </a:xfrm>
          <a:prstGeom prst="rect">
            <a:avLst/>
          </a:prstGeom>
          <a:noFill/>
        </p:spPr>
        <p:txBody>
          <a:bodyPr wrap="none" rtlCol="0">
            <a:spAutoFit/>
          </a:bodyPr>
          <a:lstStyle/>
          <a:p>
            <a:r>
              <a:rPr lang="el-GR" sz="1500" i="1" dirty="0" smtClean="0"/>
              <a:t>Επεξεργασία στοιχείων: Παρατηρητήριο Θεμάτων Αναπηρίας/ </a:t>
            </a:r>
            <a:r>
              <a:rPr lang="el-GR" sz="1500" i="1" dirty="0" smtClean="0"/>
              <a:t>Πηγή </a:t>
            </a:r>
            <a:r>
              <a:rPr lang="el-GR" sz="1500" i="1" dirty="0" smtClean="0"/>
              <a:t>στοιχείων: ΕΛΣΤΑΤ </a:t>
            </a:r>
            <a:endParaRPr lang="el-GR" sz="1500" i="1" dirty="0"/>
          </a:p>
        </p:txBody>
      </p:sp>
    </p:spTree>
    <p:extLst>
      <p:ext uri="{BB962C8B-B14F-4D97-AF65-F5344CB8AC3E}">
        <p14:creationId xmlns:p14="http://schemas.microsoft.com/office/powerpoint/2010/main" xmlns="" val="40946806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D57F1E4F-1CFF-5643-939E-217C01CDF565}" type="slidenum">
              <a:rPr lang="en-US" smtClean="0"/>
              <a:pPr/>
              <a:t>16</a:t>
            </a:fld>
            <a:endParaRPr lang="en-US" dirty="0"/>
          </a:p>
        </p:txBody>
      </p:sp>
      <p:graphicFrame>
        <p:nvGraphicFramePr>
          <p:cNvPr id="5" name="Θέση περιεχομένου 4" descr="Καθημερινά: Σοβαρός περιορισμός 14,4%, Μέτριος περιορισμός 21,8% και Κανένας περιορισμός 41,2%&#10;Κάθε βδομάδα: Σοβαρός περιορισμός 9,9%, Μέτριος περιορισμός 14,1% και Κανένας περιορισμός 15,9%&#10;Μερικές φορές τον μήνα/όχι κάθε βδομάδα: Σοβαρός περιορισμός 3,5%, Μέτριος περιορισμός 3,4% και Κανένας περιορισμός 6,3%&#10;Μια φορά τον μήνα: Σοβαρός περιορισμός 1,0%, Μέτριος περιορισμός 1,4% και Κανένας περιορισμός 1,5%&#10;Τουλάχιστον μια φορά το χρόνο /λιγότερο από μια φορά το μήνα : Σοβαρός περιορισμός ,9%, Μέτριος περιορισμός 1,4% και Κανένας περιορισμός ,8%&#10;Ποτέ : Σοβαρός περιορισμός 70,2%, Μέτριος περιορισμός 57,9% και Κανένας περιορισμός 34,3%"/>
          <p:cNvGraphicFramePr>
            <a:graphicFrameLocks noGrp="1"/>
          </p:cNvGraphicFramePr>
          <p:nvPr>
            <p:ph idx="4294967295"/>
            <p:extLst>
              <p:ext uri="{D42A27DB-BD31-4B8C-83A1-F6EECF244321}">
                <p14:modId xmlns:p14="http://schemas.microsoft.com/office/powerpoint/2010/main" xmlns="" val="55722911"/>
              </p:ext>
            </p:extLst>
          </p:nvPr>
        </p:nvGraphicFramePr>
        <p:xfrm>
          <a:off x="454716" y="376597"/>
          <a:ext cx="10444932" cy="6050845"/>
        </p:xfrm>
        <a:graphic>
          <a:graphicData uri="http://schemas.openxmlformats.org/drawingml/2006/chart">
            <c:chart xmlns:c="http://schemas.openxmlformats.org/drawingml/2006/chart" xmlns:r="http://schemas.openxmlformats.org/officeDocument/2006/relationships" r:id="rId2"/>
          </a:graphicData>
        </a:graphic>
      </p:graphicFrame>
      <p:sp>
        <p:nvSpPr>
          <p:cNvPr id="6" name="5 - TextBox"/>
          <p:cNvSpPr txBox="1"/>
          <p:nvPr/>
        </p:nvSpPr>
        <p:spPr>
          <a:xfrm>
            <a:off x="499872" y="6461760"/>
            <a:ext cx="8130752" cy="323165"/>
          </a:xfrm>
          <a:prstGeom prst="rect">
            <a:avLst/>
          </a:prstGeom>
          <a:noFill/>
        </p:spPr>
        <p:txBody>
          <a:bodyPr wrap="none" rtlCol="0">
            <a:spAutoFit/>
          </a:bodyPr>
          <a:lstStyle/>
          <a:p>
            <a:r>
              <a:rPr lang="el-GR" sz="1500" i="1" dirty="0" smtClean="0"/>
              <a:t>Επεξεργασία στοιχείων: Παρατηρητήριο Θεμάτων Αναπηρίας/ </a:t>
            </a:r>
            <a:r>
              <a:rPr lang="el-GR" sz="1500" i="1" dirty="0" smtClean="0"/>
              <a:t>Πηγή </a:t>
            </a:r>
            <a:r>
              <a:rPr lang="el-GR" sz="1500" i="1" dirty="0" smtClean="0"/>
              <a:t>στοιχείων: ΕΛΣΤΑΤ </a:t>
            </a:r>
            <a:endParaRPr lang="el-GR" sz="1500" i="1" dirty="0"/>
          </a:p>
        </p:txBody>
      </p:sp>
      <p:sp>
        <p:nvSpPr>
          <p:cNvPr id="8" name="7 - Έλλειψη"/>
          <p:cNvSpPr/>
          <p:nvPr/>
        </p:nvSpPr>
        <p:spPr>
          <a:xfrm>
            <a:off x="3048000" y="6144768"/>
            <a:ext cx="768096" cy="2316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xmlns="" val="21559930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4</a:t>
            </a:r>
            <a:r>
              <a:rPr lang="el-GR" baseline="30000" dirty="0"/>
              <a:t>ο</a:t>
            </a:r>
            <a:r>
              <a:rPr lang="el-GR" dirty="0"/>
              <a:t> Δελτίο Στατιστικής Πληροφόρησης: Βασικά Συμπεράσματα</a:t>
            </a:r>
          </a:p>
        </p:txBody>
      </p:sp>
      <p:sp>
        <p:nvSpPr>
          <p:cNvPr id="3" name="Θέση περιεχομένου 2"/>
          <p:cNvSpPr>
            <a:spLocks noGrp="1"/>
          </p:cNvSpPr>
          <p:nvPr>
            <p:ph idx="1"/>
          </p:nvPr>
        </p:nvSpPr>
        <p:spPr>
          <a:xfrm>
            <a:off x="785419" y="2590857"/>
            <a:ext cx="10551624" cy="2993079"/>
          </a:xfrm>
        </p:spPr>
        <p:style>
          <a:lnRef idx="1">
            <a:schemeClr val="accent1"/>
          </a:lnRef>
          <a:fillRef idx="3">
            <a:schemeClr val="accent1"/>
          </a:fillRef>
          <a:effectRef idx="2">
            <a:schemeClr val="accent1"/>
          </a:effectRef>
          <a:fontRef idx="minor">
            <a:schemeClr val="lt1"/>
          </a:fontRef>
        </p:style>
        <p:txBody>
          <a:bodyPr/>
          <a:lstStyle/>
          <a:p>
            <a:pPr marL="0" lvl="0" indent="0" algn="just">
              <a:lnSpc>
                <a:spcPct val="200000"/>
              </a:lnSpc>
              <a:buNone/>
            </a:pPr>
            <a:r>
              <a:rPr lang="el-GR" b="1" i="1" dirty="0"/>
              <a:t>Η </a:t>
            </a:r>
            <a:r>
              <a:rPr lang="el-GR" b="1" i="1" dirty="0" err="1"/>
              <a:t>Ε.Σ.Α.μεΑ</a:t>
            </a:r>
            <a:r>
              <a:rPr lang="el-GR" b="1" i="1" dirty="0"/>
              <a:t>. στα συμπεράσματα της, ως προς την περιορισμένη συμμετοχή των ατόμων με αναπηρία στην πολιτιστική και κοινωνική </a:t>
            </a:r>
            <a:r>
              <a:rPr lang="el-GR" b="1" i="1" dirty="0" smtClean="0"/>
              <a:t>ζωή, επισημαίνει </a:t>
            </a:r>
            <a:r>
              <a:rPr lang="el-GR" b="1" i="1" dirty="0"/>
              <a:t>τα σοβαρά ζητήματα προσβασιμότητας στα δομημένα, φυσικά και ηλεκτρονικά περιβάλλοντα,</a:t>
            </a:r>
            <a:r>
              <a:rPr lang="en-US" b="1" i="1" dirty="0"/>
              <a:t> </a:t>
            </a:r>
            <a:r>
              <a:rPr lang="el-GR" b="1" i="1" dirty="0"/>
              <a:t>και αναδεικνύει το ρόλο της παρεχόμενης εκπαίδευσης και της κουλτούρας, που διαμορφώνουν τις  αντιλήψεις για τα άτομα με αναπηρία και το ρόλο τους στη κοινωνία. </a:t>
            </a:r>
          </a:p>
        </p:txBody>
      </p:sp>
      <p:sp>
        <p:nvSpPr>
          <p:cNvPr id="4" name="Θέση αριθμού διαφάνειας 3"/>
          <p:cNvSpPr>
            <a:spLocks noGrp="1"/>
          </p:cNvSpPr>
          <p:nvPr>
            <p:ph type="sldNum" sz="quarter" idx="12"/>
          </p:nvPr>
        </p:nvSpPr>
        <p:spPr/>
        <p:txBody>
          <a:bodyPr/>
          <a:lstStyle/>
          <a:p>
            <a:fld id="{D57F1E4F-1CFF-5643-939E-217C01CDF565}" type="slidenum">
              <a:rPr lang="en-US" smtClean="0"/>
              <a:pPr/>
              <a:t>17</a:t>
            </a:fld>
            <a:endParaRPr lang="en-US" dirty="0"/>
          </a:p>
        </p:txBody>
      </p:sp>
    </p:spTree>
    <p:extLst>
      <p:ext uri="{BB962C8B-B14F-4D97-AF65-F5344CB8AC3E}">
        <p14:creationId xmlns:p14="http://schemas.microsoft.com/office/powerpoint/2010/main" xmlns="" val="35699923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06174" y="789639"/>
            <a:ext cx="10195938" cy="892552"/>
          </a:xfrm>
        </p:spPr>
        <p:txBody>
          <a:bodyPr wrap="square">
            <a:spAutoFit/>
          </a:bodyPr>
          <a:lstStyle/>
          <a:p>
            <a:r>
              <a:rPr lang="el-GR" dirty="0"/>
              <a:t>Εκπαίδευση των παιδιών με αναπηρία ή/και ειδικές εκπαιδευτικές ανάγκες: Ένταξη, συμπερίληψη ή αποκλεισμός;</a:t>
            </a:r>
          </a:p>
        </p:txBody>
      </p:sp>
      <p:sp>
        <p:nvSpPr>
          <p:cNvPr id="3" name="Θέση περιεχομένου 2"/>
          <p:cNvSpPr>
            <a:spLocks noGrp="1"/>
          </p:cNvSpPr>
          <p:nvPr>
            <p:ph idx="1"/>
          </p:nvPr>
        </p:nvSpPr>
        <p:spPr>
          <a:xfrm>
            <a:off x="699911" y="2538476"/>
            <a:ext cx="10588978" cy="2826004"/>
          </a:xfrm>
          <a:ln>
            <a:noFill/>
          </a:ln>
        </p:spPr>
        <p:style>
          <a:lnRef idx="2">
            <a:schemeClr val="accent3"/>
          </a:lnRef>
          <a:fillRef idx="1">
            <a:schemeClr val="lt1"/>
          </a:fillRef>
          <a:effectRef idx="0">
            <a:schemeClr val="accent3"/>
          </a:effectRef>
          <a:fontRef idx="minor">
            <a:schemeClr val="dk1"/>
          </a:fontRef>
        </p:style>
        <p:txBody>
          <a:bodyPr>
            <a:noAutofit/>
          </a:bodyPr>
          <a:lstStyle/>
          <a:p>
            <a:pPr marL="0" indent="0" algn="just">
              <a:lnSpc>
                <a:spcPct val="220000"/>
              </a:lnSpc>
              <a:buNone/>
            </a:pPr>
            <a:r>
              <a:rPr lang="el-GR" sz="2800" b="1" i="1" dirty="0">
                <a:solidFill>
                  <a:schemeClr val="accent1">
                    <a:lumMod val="75000"/>
                  </a:schemeClr>
                </a:solidFill>
              </a:rPr>
              <a:t>«Το δικαίωμα στην εκπαίδευση είναι ίσως το πιο αποτελεσματικό μέσο για την επίτευξη ίσων ευκαιριών για τα άτομα με αναπηρία» </a:t>
            </a:r>
            <a:r>
              <a:rPr lang="el-GR" sz="1500" dirty="0">
                <a:solidFill>
                  <a:schemeClr val="accent1">
                    <a:lumMod val="75000"/>
                  </a:schemeClr>
                </a:solidFill>
              </a:rPr>
              <a:t>(</a:t>
            </a:r>
            <a:r>
              <a:rPr lang="en-US" sz="1500" dirty="0">
                <a:solidFill>
                  <a:schemeClr val="accent1">
                    <a:lumMod val="75000"/>
                  </a:schemeClr>
                </a:solidFill>
              </a:rPr>
              <a:t>De </a:t>
            </a:r>
            <a:r>
              <a:rPr lang="en-US" sz="1500" dirty="0" err="1">
                <a:solidFill>
                  <a:schemeClr val="accent1">
                    <a:lumMod val="75000"/>
                  </a:schemeClr>
                </a:solidFill>
              </a:rPr>
              <a:t>Beco</a:t>
            </a:r>
            <a:r>
              <a:rPr lang="en-US" sz="1500" dirty="0">
                <a:solidFill>
                  <a:schemeClr val="accent1">
                    <a:lumMod val="75000"/>
                  </a:schemeClr>
                </a:solidFill>
              </a:rPr>
              <a:t>, G</a:t>
            </a:r>
            <a:r>
              <a:rPr lang="el-GR" sz="1500" dirty="0">
                <a:solidFill>
                  <a:schemeClr val="accent1">
                    <a:lumMod val="75000"/>
                  </a:schemeClr>
                </a:solidFill>
              </a:rPr>
              <a:t>, </a:t>
            </a:r>
            <a:r>
              <a:rPr lang="en-US" sz="1500" dirty="0">
                <a:solidFill>
                  <a:schemeClr val="accent1">
                    <a:lumMod val="75000"/>
                  </a:schemeClr>
                </a:solidFill>
              </a:rPr>
              <a:t>2016)</a:t>
            </a:r>
            <a:endParaRPr lang="el-GR" sz="1500" dirty="0">
              <a:solidFill>
                <a:schemeClr val="accent1">
                  <a:lumMod val="75000"/>
                </a:schemeClr>
              </a:solidFill>
            </a:endParaRPr>
          </a:p>
        </p:txBody>
      </p:sp>
      <p:sp>
        <p:nvSpPr>
          <p:cNvPr id="4" name="Θέση αριθμού διαφάνειας 3"/>
          <p:cNvSpPr>
            <a:spLocks noGrp="1"/>
          </p:cNvSpPr>
          <p:nvPr>
            <p:ph type="sldNum" sz="quarter" idx="12"/>
          </p:nvPr>
        </p:nvSpPr>
        <p:spPr/>
        <p:txBody>
          <a:bodyPr/>
          <a:lstStyle/>
          <a:p>
            <a:fld id="{D57F1E4F-1CFF-5643-939E-217C01CDF565}" type="slidenum">
              <a:rPr lang="en-US" smtClean="0"/>
              <a:pPr/>
              <a:t>18</a:t>
            </a:fld>
            <a:endParaRPr lang="en-US" dirty="0"/>
          </a:p>
        </p:txBody>
      </p:sp>
    </p:spTree>
    <p:extLst>
      <p:ext uri="{BB962C8B-B14F-4D97-AF65-F5344CB8AC3E}">
        <p14:creationId xmlns:p14="http://schemas.microsoft.com/office/powerpoint/2010/main" xmlns="" val="36852009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alpha val="3000"/>
          </a:schemeClr>
        </a:solidFill>
        <a:effectLst/>
      </p:bgPr>
    </p:bg>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D57F1E4F-1CFF-5643-939E-217C01CDF565}" type="slidenum">
              <a:rPr lang="en-US" smtClean="0"/>
              <a:pPr/>
              <a:t>19</a:t>
            </a:fld>
            <a:endParaRPr lang="en-US" dirty="0"/>
          </a:p>
        </p:txBody>
      </p:sp>
      <p:graphicFrame>
        <p:nvGraphicFramePr>
          <p:cNvPr id="7" name="Πίνακας 6"/>
          <p:cNvGraphicFramePr>
            <a:graphicFrameLocks noGrp="1"/>
          </p:cNvGraphicFramePr>
          <p:nvPr>
            <p:extLst>
              <p:ext uri="{D42A27DB-BD31-4B8C-83A1-F6EECF244321}">
                <p14:modId xmlns:p14="http://schemas.microsoft.com/office/powerpoint/2010/main" xmlns="" val="182333108"/>
              </p:ext>
            </p:extLst>
          </p:nvPr>
        </p:nvGraphicFramePr>
        <p:xfrm>
          <a:off x="341763" y="426721"/>
          <a:ext cx="9801981" cy="5123672"/>
        </p:xfrm>
        <a:graphic>
          <a:graphicData uri="http://schemas.openxmlformats.org/drawingml/2006/table">
            <a:tbl>
              <a:tblPr firstRow="1" firstCol="1" bandRow="1">
                <a:tableStyleId>{5940675A-B579-460E-94D1-54222C63F5DA}</a:tableStyleId>
              </a:tblPr>
              <a:tblGrid>
                <a:gridCol w="7985373">
                  <a:extLst>
                    <a:ext uri="{9D8B030D-6E8A-4147-A177-3AD203B41FA5}">
                      <a16:colId xmlns:a16="http://schemas.microsoft.com/office/drawing/2014/main" xmlns="" val="3016772680"/>
                    </a:ext>
                  </a:extLst>
                </a:gridCol>
                <a:gridCol w="1816608">
                  <a:extLst>
                    <a:ext uri="{9D8B030D-6E8A-4147-A177-3AD203B41FA5}">
                      <a16:colId xmlns:a16="http://schemas.microsoft.com/office/drawing/2014/main" xmlns="" val="4038820158"/>
                    </a:ext>
                  </a:extLst>
                </a:gridCol>
              </a:tblGrid>
              <a:tr h="977445">
                <a:tc gridSpan="2">
                  <a:txBody>
                    <a:bodyPr/>
                    <a:lstStyle/>
                    <a:p>
                      <a:pPr marL="0" marR="0" indent="0" algn="l" defTabSz="457200" rtl="0" eaLnBrk="1" fontAlgn="auto" latinLnBrk="0" hangingPunct="1">
                        <a:lnSpc>
                          <a:spcPct val="105000"/>
                        </a:lnSpc>
                        <a:spcBef>
                          <a:spcPts val="600"/>
                        </a:spcBef>
                        <a:spcAft>
                          <a:spcPts val="600"/>
                        </a:spcAft>
                        <a:buClrTx/>
                        <a:buSzTx/>
                        <a:buFontTx/>
                        <a:buNone/>
                        <a:tabLst/>
                        <a:defRPr/>
                      </a:pPr>
                      <a:r>
                        <a:rPr lang="el-GR" sz="2000" b="1" kern="1200" dirty="0">
                          <a:effectLst/>
                        </a:rPr>
                        <a:t>ΜΑΘΗΤΕΣ ΜΕ ΑΝΑΠΗΡΙΑ/ΕΙΔΙΚΕΣ ΕΚΠΑΙΔΕΥΤΙΚΕΣ ΑΝΑΓΚΕΣ ΣΤΗΝ</a:t>
                      </a:r>
                      <a:r>
                        <a:rPr lang="el-GR" sz="2000" b="1" kern="1200" baseline="0" dirty="0">
                          <a:effectLst/>
                        </a:rPr>
                        <a:t> ΠΡΩΤΟΒΑΘΜΙΑ ΚΑΙ ΔΕΥΤΕΡΟΒΑΘΜΙΑ ΕΚΠΑΙΔΕΥΣΗ</a:t>
                      </a:r>
                      <a:r>
                        <a:rPr lang="el-GR" sz="2000" b="1" kern="1200" dirty="0">
                          <a:effectLst/>
                        </a:rPr>
                        <a:t> (ΣΧ. ΕΤΟΥΣ 2017-18) </a:t>
                      </a:r>
                      <a:endParaRPr lang="el-G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just">
                        <a:lnSpc>
                          <a:spcPct val="105000"/>
                        </a:lnSpc>
                        <a:spcBef>
                          <a:spcPts val="600"/>
                        </a:spcBef>
                        <a:spcAft>
                          <a:spcPts val="600"/>
                        </a:spcAft>
                      </a:pP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271416721"/>
                  </a:ext>
                </a:extLst>
              </a:tr>
              <a:tr h="444827">
                <a:tc>
                  <a:txBody>
                    <a:bodyPr/>
                    <a:lstStyle/>
                    <a:p>
                      <a:pPr>
                        <a:lnSpc>
                          <a:spcPct val="105000"/>
                        </a:lnSpc>
                        <a:spcBef>
                          <a:spcPts val="600"/>
                        </a:spcBef>
                        <a:spcAft>
                          <a:spcPts val="600"/>
                        </a:spcAft>
                      </a:pPr>
                      <a:r>
                        <a:rPr lang="el-GR" sz="2000" kern="1200" baseline="0" dirty="0" smtClean="0">
                          <a:effectLst/>
                        </a:rPr>
                        <a:t>Συνολικός μαθητικός πληθυσμός</a:t>
                      </a:r>
                      <a:endParaRPr lang="el-GR" sz="2000" b="1" kern="12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05000"/>
                        </a:lnSpc>
                        <a:spcBef>
                          <a:spcPts val="600"/>
                        </a:spcBef>
                        <a:spcAft>
                          <a:spcPts val="600"/>
                        </a:spcAft>
                      </a:pPr>
                      <a:r>
                        <a:rPr lang="el-GR" sz="2000" dirty="0">
                          <a:effectLst/>
                        </a:rPr>
                        <a:t>1.429.147</a:t>
                      </a:r>
                      <a:endParaRPr lang="el-G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2431615857"/>
                  </a:ext>
                </a:extLst>
              </a:tr>
              <a:tr h="679020">
                <a:tc>
                  <a:txBody>
                    <a:bodyPr/>
                    <a:lstStyle/>
                    <a:p>
                      <a:pPr>
                        <a:lnSpc>
                          <a:spcPct val="105000"/>
                        </a:lnSpc>
                        <a:spcBef>
                          <a:spcPts val="600"/>
                        </a:spcBef>
                        <a:spcAft>
                          <a:spcPts val="600"/>
                        </a:spcAft>
                      </a:pPr>
                      <a:r>
                        <a:rPr lang="el-GR" sz="2000" kern="1200" baseline="0" dirty="0">
                          <a:effectLst/>
                        </a:rPr>
                        <a:t>Εκτίμηση πλήθους μαθητών με αναπηρία ή/και ειδικές εκπαιδευτικές </a:t>
                      </a:r>
                      <a:r>
                        <a:rPr lang="el-GR" sz="2000" kern="1200" baseline="0" dirty="0" smtClean="0">
                          <a:effectLst/>
                        </a:rPr>
                        <a:t>ανάγκες</a:t>
                      </a:r>
                      <a:endParaRPr lang="el-GR" sz="2000" b="1" kern="12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just">
                        <a:lnSpc>
                          <a:spcPct val="105000"/>
                        </a:lnSpc>
                        <a:spcBef>
                          <a:spcPts val="600"/>
                        </a:spcBef>
                        <a:spcAft>
                          <a:spcPts val="600"/>
                        </a:spcAft>
                      </a:pPr>
                      <a:r>
                        <a:rPr lang="el-GR" sz="2000" dirty="0">
                          <a:effectLst/>
                        </a:rPr>
                        <a:t>90.743</a:t>
                      </a:r>
                      <a:endParaRPr lang="el-G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xmlns="" val="3866964098"/>
                  </a:ext>
                </a:extLst>
              </a:tr>
              <a:tr h="597422">
                <a:tc>
                  <a:txBody>
                    <a:bodyPr/>
                    <a:lstStyle/>
                    <a:p>
                      <a:pPr>
                        <a:lnSpc>
                          <a:spcPct val="105000"/>
                        </a:lnSpc>
                        <a:spcBef>
                          <a:spcPts val="600"/>
                        </a:spcBef>
                        <a:spcAft>
                          <a:spcPts val="600"/>
                        </a:spcAft>
                      </a:pPr>
                      <a:r>
                        <a:rPr lang="el-GR" sz="2000" kern="1200" baseline="0" dirty="0" smtClean="0">
                          <a:effectLst/>
                        </a:rPr>
                        <a:t>Ποσοστό μαθητών </a:t>
                      </a:r>
                      <a:r>
                        <a:rPr lang="el-GR" sz="2000" kern="1200" baseline="0" dirty="0">
                          <a:effectLst/>
                        </a:rPr>
                        <a:t>Ε.Ε.Α. στο σύνολο του μαθητικού πληθυσμού</a:t>
                      </a:r>
                      <a:endParaRPr lang="el-GR" sz="2000" b="1" kern="12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just">
                        <a:lnSpc>
                          <a:spcPct val="105000"/>
                        </a:lnSpc>
                        <a:spcBef>
                          <a:spcPts val="600"/>
                        </a:spcBef>
                        <a:spcAft>
                          <a:spcPts val="600"/>
                        </a:spcAft>
                      </a:pPr>
                      <a:r>
                        <a:rPr lang="el-GR" sz="2000" dirty="0">
                          <a:effectLst/>
                        </a:rPr>
                        <a:t>6,3%</a:t>
                      </a:r>
                      <a:endParaRPr lang="el-G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xmlns="" val="1774811077"/>
                  </a:ext>
                </a:extLst>
              </a:tr>
              <a:tr h="454522">
                <a:tc>
                  <a:txBody>
                    <a:bodyPr/>
                    <a:lstStyle/>
                    <a:p>
                      <a:pPr>
                        <a:lnSpc>
                          <a:spcPct val="105000"/>
                        </a:lnSpc>
                        <a:spcBef>
                          <a:spcPts val="600"/>
                        </a:spcBef>
                        <a:spcAft>
                          <a:spcPts val="600"/>
                        </a:spcAft>
                      </a:pPr>
                      <a:r>
                        <a:rPr lang="el-GR" sz="2000" kern="1200" baseline="0" dirty="0">
                          <a:effectLst/>
                        </a:rPr>
                        <a:t>Μαθητικός πληθυσμός σε Σχολικές μονάδες Ειδικής Αγωγής </a:t>
                      </a:r>
                      <a:endParaRPr lang="el-GR" sz="2000" b="1" kern="12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05000"/>
                        </a:lnSpc>
                        <a:spcBef>
                          <a:spcPts val="600"/>
                        </a:spcBef>
                        <a:spcAft>
                          <a:spcPts val="600"/>
                        </a:spcAft>
                      </a:pPr>
                      <a:r>
                        <a:rPr lang="el-GR" sz="2000" kern="1200" dirty="0">
                          <a:effectLst/>
                        </a:rPr>
                        <a:t>10.809</a:t>
                      </a:r>
                      <a:endParaRPr lang="el-G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2958267309"/>
                  </a:ext>
                </a:extLst>
              </a:tr>
              <a:tr h="693577">
                <a:tc>
                  <a:txBody>
                    <a:bodyPr/>
                    <a:lstStyle/>
                    <a:p>
                      <a:pPr>
                        <a:lnSpc>
                          <a:spcPct val="105000"/>
                        </a:lnSpc>
                        <a:spcBef>
                          <a:spcPts val="600"/>
                        </a:spcBef>
                        <a:spcAft>
                          <a:spcPts val="600"/>
                        </a:spcAft>
                      </a:pPr>
                      <a:r>
                        <a:rPr lang="el-GR" sz="2000" dirty="0">
                          <a:effectLst/>
                        </a:rPr>
                        <a:t>Μαθητές</a:t>
                      </a:r>
                      <a:r>
                        <a:rPr lang="el-GR" sz="2000" baseline="0" dirty="0">
                          <a:effectLst/>
                        </a:rPr>
                        <a:t> με αναπηρία ή/και ειδικές εκπαιδευτικές ανάγκες στη γενική εκπαίδευση</a:t>
                      </a:r>
                      <a:endParaRPr lang="el-GR"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05000"/>
                        </a:lnSpc>
                        <a:spcBef>
                          <a:spcPts val="600"/>
                        </a:spcBef>
                        <a:spcAft>
                          <a:spcPts val="600"/>
                        </a:spcAft>
                      </a:pPr>
                      <a:r>
                        <a:rPr lang="el-GR" sz="2000" kern="1200" dirty="0">
                          <a:effectLst/>
                        </a:rPr>
                        <a:t>79.934 </a:t>
                      </a:r>
                      <a:endParaRPr lang="el-G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3559690298"/>
                  </a:ext>
                </a:extLst>
              </a:tr>
              <a:tr h="1249441">
                <a:tc>
                  <a:txBody>
                    <a:bodyPr/>
                    <a:lstStyle/>
                    <a:p>
                      <a:pPr marL="0" marR="0" indent="0" algn="l" defTabSz="457200" rtl="0" eaLnBrk="1" fontAlgn="auto" latinLnBrk="0" hangingPunct="1">
                        <a:lnSpc>
                          <a:spcPct val="105000"/>
                        </a:lnSpc>
                        <a:spcBef>
                          <a:spcPts val="600"/>
                        </a:spcBef>
                        <a:spcAft>
                          <a:spcPts val="600"/>
                        </a:spcAft>
                        <a:buClrTx/>
                        <a:buSzTx/>
                        <a:buFontTx/>
                        <a:buNone/>
                        <a:tabLst/>
                        <a:defRPr/>
                      </a:pPr>
                      <a:r>
                        <a:rPr lang="el-GR" sz="2000" kern="1200" baseline="0" dirty="0" smtClean="0">
                          <a:solidFill>
                            <a:schemeClr val="tx1"/>
                          </a:solidFill>
                          <a:effectLst/>
                          <a:latin typeface="+mn-lt"/>
                          <a:ea typeface="+mn-ea"/>
                          <a:cs typeface="+mn-cs"/>
                        </a:rPr>
                        <a:t>Ποσοστό μαθητών </a:t>
                      </a:r>
                      <a:r>
                        <a:rPr lang="el-GR" sz="2000" kern="1200" baseline="0" dirty="0">
                          <a:solidFill>
                            <a:schemeClr val="tx1"/>
                          </a:solidFill>
                          <a:effectLst/>
                          <a:latin typeface="+mn-lt"/>
                          <a:ea typeface="+mn-ea"/>
                          <a:cs typeface="+mn-cs"/>
                        </a:rPr>
                        <a:t>Ε.Ε.Α. που φοιτούν στη γενική εκπαίδευση στο σύνολο του μαθητικού πληθυσμού Ε.Ε.Α</a:t>
                      </a: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05000"/>
                        </a:lnSpc>
                        <a:spcBef>
                          <a:spcPts val="600"/>
                        </a:spcBef>
                        <a:spcAft>
                          <a:spcPts val="600"/>
                        </a:spcAft>
                      </a:pPr>
                      <a:r>
                        <a:rPr lang="el-GR" sz="2000" dirty="0">
                          <a:effectLst/>
                        </a:rPr>
                        <a:t>88%</a:t>
                      </a:r>
                      <a:endParaRPr lang="el-G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6"/>
                  </a:ext>
                </a:extLst>
              </a:tr>
            </a:tbl>
          </a:graphicData>
        </a:graphic>
      </p:graphicFrame>
      <p:sp>
        <p:nvSpPr>
          <p:cNvPr id="5" name="4 - TextBox"/>
          <p:cNvSpPr txBox="1"/>
          <p:nvPr/>
        </p:nvSpPr>
        <p:spPr>
          <a:xfrm>
            <a:off x="341376" y="5925312"/>
            <a:ext cx="10415031" cy="323165"/>
          </a:xfrm>
          <a:prstGeom prst="rect">
            <a:avLst/>
          </a:prstGeom>
          <a:noFill/>
        </p:spPr>
        <p:txBody>
          <a:bodyPr wrap="none" rtlCol="0">
            <a:spAutoFit/>
          </a:bodyPr>
          <a:lstStyle/>
          <a:p>
            <a:r>
              <a:rPr lang="el-GR" sz="1500" i="1" dirty="0" smtClean="0"/>
              <a:t>Επεξεργασία στοιχείων: Παρατηρητήριο Θεμάτων Αναπηρίας/ </a:t>
            </a:r>
            <a:r>
              <a:rPr lang="el-GR" sz="1500" i="1" dirty="0" smtClean="0"/>
              <a:t>Πηγή </a:t>
            </a:r>
            <a:r>
              <a:rPr lang="el-GR" sz="1500" i="1" dirty="0" smtClean="0"/>
              <a:t>στοιχείων: Υπουργείο Παιδείας, </a:t>
            </a:r>
            <a:r>
              <a:rPr lang="en-US" sz="1500" i="1" dirty="0" smtClean="0"/>
              <a:t>My School.</a:t>
            </a:r>
            <a:endParaRPr lang="el-GR" sz="1500" i="1" dirty="0"/>
          </a:p>
        </p:txBody>
      </p:sp>
    </p:spTree>
    <p:extLst>
      <p:ext uri="{BB962C8B-B14F-4D97-AF65-F5344CB8AC3E}">
        <p14:creationId xmlns:p14="http://schemas.microsoft.com/office/powerpoint/2010/main" xmlns="" val="21195972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727731" y="617140"/>
            <a:ext cx="9201395" cy="892552"/>
          </a:xfrm>
        </p:spPr>
        <p:txBody>
          <a:bodyPr wrap="square">
            <a:spAutoFit/>
          </a:bodyPr>
          <a:lstStyle/>
          <a:p>
            <a:r>
              <a:rPr lang="el-GR" dirty="0"/>
              <a:t>Η συγκέντρωση και ανάλυση στατιστικών δεδομένων για τα δικαιώματα των ατόμων με αναπηρία</a:t>
            </a:r>
            <a:endParaRPr lang="el-GR" b="1" dirty="0"/>
          </a:p>
        </p:txBody>
      </p:sp>
      <p:sp>
        <p:nvSpPr>
          <p:cNvPr id="3" name="Θέση περιεχομένου 2"/>
          <p:cNvSpPr>
            <a:spLocks noGrp="1"/>
          </p:cNvSpPr>
          <p:nvPr>
            <p:ph idx="1"/>
          </p:nvPr>
        </p:nvSpPr>
        <p:spPr>
          <a:xfrm>
            <a:off x="585216" y="2331488"/>
            <a:ext cx="10840946" cy="4266297"/>
          </a:xfrm>
        </p:spPr>
        <p:txBody>
          <a:bodyPr>
            <a:normAutofit/>
          </a:bodyPr>
          <a:lstStyle/>
          <a:p>
            <a:pPr algn="just"/>
            <a:r>
              <a:rPr lang="el-GR" sz="2000" dirty="0"/>
              <a:t>Η συγκέντρωση και ανάλυση στατιστικών δεδομένων για τα άτομα με αναπηρία και για τα εμπόδια που αντιμετωπίζουν κατά τη άσκηση των δικαιωμάτων τους, αποτελεί </a:t>
            </a:r>
            <a:r>
              <a:rPr lang="el-GR" sz="2000" b="1" dirty="0"/>
              <a:t>βασικό πυλώνα της ερευνητικής δραστηριότητας </a:t>
            </a:r>
            <a:r>
              <a:rPr lang="el-GR" sz="2000" dirty="0"/>
              <a:t>του </a:t>
            </a:r>
            <a:r>
              <a:rPr lang="el-GR" sz="2000" dirty="0" smtClean="0"/>
              <a:t>Παρατηρητηρίου</a:t>
            </a:r>
            <a:r>
              <a:rPr lang="en-US" sz="2000" dirty="0" smtClean="0"/>
              <a:t>.</a:t>
            </a:r>
            <a:endParaRPr lang="el-GR" sz="2000" dirty="0"/>
          </a:p>
          <a:p>
            <a:pPr algn="just"/>
            <a:r>
              <a:rPr lang="el-GR" sz="2000" b="1" dirty="0"/>
              <a:t>Η συλλογή, επεξεργασία και διάχυση δεδομένων αποτελεί υποχρέωση των κρατών που έχουν κυρώσει τη </a:t>
            </a:r>
            <a:r>
              <a:rPr lang="el-GR" sz="2000" b="1" dirty="0" smtClean="0"/>
              <a:t>Σύμβαση</a:t>
            </a:r>
            <a:r>
              <a:rPr lang="en-US" sz="2000" b="1" dirty="0" smtClean="0"/>
              <a:t> </a:t>
            </a:r>
            <a:r>
              <a:rPr lang="el-GR" sz="2000" b="1" dirty="0" smtClean="0"/>
              <a:t>των Ηνωμένων Εθνών για τα δικαιώματα των ατόμων με αναπηρίες</a:t>
            </a:r>
            <a:r>
              <a:rPr lang="en-US" sz="2000" b="1" dirty="0" smtClean="0"/>
              <a:t> </a:t>
            </a:r>
            <a:r>
              <a:rPr lang="en-US" sz="2000" b="1" dirty="0"/>
              <a:t>(</a:t>
            </a:r>
            <a:r>
              <a:rPr lang="el-GR" sz="2000" b="1" dirty="0"/>
              <a:t>άρθρο 31</a:t>
            </a:r>
            <a:r>
              <a:rPr lang="en-US" sz="2000" b="1" dirty="0"/>
              <a:t>)</a:t>
            </a:r>
            <a:r>
              <a:rPr lang="el-GR" sz="2000" dirty="0"/>
              <a:t>, υποχρέωση που έχει ενσωματωθεί στην ελληνική νομοθεσία, με το άρθρο </a:t>
            </a:r>
            <a:r>
              <a:rPr lang="el-GR" sz="2000" b="1" dirty="0"/>
              <a:t>68 του νόμου ν. 4488/2017. </a:t>
            </a:r>
            <a:endParaRPr lang="el-GR" sz="2000" dirty="0"/>
          </a:p>
          <a:p>
            <a:pPr algn="just"/>
            <a:r>
              <a:rPr lang="el-GR" sz="2000" b="1" u="sng" dirty="0" smtClean="0"/>
              <a:t>Για </a:t>
            </a:r>
            <a:r>
              <a:rPr lang="el-GR" sz="2000" b="1" u="sng" dirty="0"/>
              <a:t>τον σχεδιασμό και τη διάχυση αυτών των στατιστικών, οι φορείς του ελληνικού στατιστικού συστήματος, υποχρεούνται να τελούν σε διαβούλευση με το Παρατηρητήριο Θεμάτων Αναπηρίας της Εθνικής Συνομοσπονδίας Ατόμων με Αναπηρία.</a:t>
            </a:r>
          </a:p>
          <a:p>
            <a:pPr algn="just"/>
            <a:endParaRPr lang="el-GR" dirty="0"/>
          </a:p>
        </p:txBody>
      </p:sp>
      <p:sp>
        <p:nvSpPr>
          <p:cNvPr id="4" name="Θέση αριθμού διαφάνειας 3"/>
          <p:cNvSpPr>
            <a:spLocks noGrp="1"/>
          </p:cNvSpPr>
          <p:nvPr>
            <p:ph type="sldNum" sz="quarter" idx="12"/>
          </p:nvPr>
        </p:nvSpPr>
        <p:spPr/>
        <p:txBody>
          <a:bodyPr/>
          <a:lstStyle/>
          <a:p>
            <a:fld id="{D57F1E4F-1CFF-5643-939E-217C01CDF565}" type="slidenum">
              <a:rPr lang="en-US" smtClean="0"/>
              <a:pPr/>
              <a:t>2</a:t>
            </a:fld>
            <a:endParaRPr lang="en-US" dirty="0"/>
          </a:p>
        </p:txBody>
      </p:sp>
    </p:spTree>
    <p:extLst>
      <p:ext uri="{BB962C8B-B14F-4D97-AF65-F5344CB8AC3E}">
        <p14:creationId xmlns:p14="http://schemas.microsoft.com/office/powerpoint/2010/main" xmlns="" val="4579547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D57F1E4F-1CFF-5643-939E-217C01CDF565}" type="slidenum">
              <a:rPr lang="en-US" smtClean="0"/>
              <a:pPr/>
              <a:t>20</a:t>
            </a:fld>
            <a:endParaRPr lang="en-US" dirty="0"/>
          </a:p>
        </p:txBody>
      </p:sp>
      <p:graphicFrame>
        <p:nvGraphicFramePr>
          <p:cNvPr id="5" name="Θέση περιεχομένου 4"/>
          <p:cNvGraphicFramePr>
            <a:graphicFrameLocks noGrp="1"/>
          </p:cNvGraphicFramePr>
          <p:nvPr>
            <p:ph idx="4294967295"/>
            <p:extLst>
              <p:ext uri="{D42A27DB-BD31-4B8C-83A1-F6EECF244321}">
                <p14:modId xmlns:p14="http://schemas.microsoft.com/office/powerpoint/2010/main" xmlns="" val="4233838887"/>
              </p:ext>
            </p:extLst>
          </p:nvPr>
        </p:nvGraphicFramePr>
        <p:xfrm>
          <a:off x="327377" y="295729"/>
          <a:ext cx="11300178" cy="6028871"/>
        </p:xfrm>
        <a:graphic>
          <a:graphicData uri="http://schemas.openxmlformats.org/drawingml/2006/chart">
            <c:chart xmlns:c="http://schemas.openxmlformats.org/drawingml/2006/chart" xmlns:r="http://schemas.openxmlformats.org/officeDocument/2006/relationships" r:id="rId2"/>
          </a:graphicData>
        </a:graphic>
      </p:graphicFrame>
      <p:sp>
        <p:nvSpPr>
          <p:cNvPr id="7" name="6 - TextBox"/>
          <p:cNvSpPr txBox="1"/>
          <p:nvPr/>
        </p:nvSpPr>
        <p:spPr>
          <a:xfrm>
            <a:off x="341376" y="6376416"/>
            <a:ext cx="10415031" cy="323165"/>
          </a:xfrm>
          <a:prstGeom prst="rect">
            <a:avLst/>
          </a:prstGeom>
          <a:noFill/>
        </p:spPr>
        <p:txBody>
          <a:bodyPr wrap="none" rtlCol="0">
            <a:spAutoFit/>
          </a:bodyPr>
          <a:lstStyle/>
          <a:p>
            <a:r>
              <a:rPr lang="el-GR" sz="1500" i="1" dirty="0" smtClean="0"/>
              <a:t>Επεξεργασία στοιχείων: Παρατηρητήριο Θεμάτων Αναπηρίας/ </a:t>
            </a:r>
            <a:r>
              <a:rPr lang="el-GR" sz="1500" i="1" dirty="0" smtClean="0"/>
              <a:t>Πηγή </a:t>
            </a:r>
            <a:r>
              <a:rPr lang="el-GR" sz="1500" i="1" dirty="0" smtClean="0"/>
              <a:t>στοιχείων: Υπουργείο Παιδείας, </a:t>
            </a:r>
            <a:r>
              <a:rPr lang="en-US" sz="1500" i="1" dirty="0" smtClean="0"/>
              <a:t>My School.</a:t>
            </a:r>
            <a:endParaRPr lang="el-GR" sz="1500" i="1" dirty="0"/>
          </a:p>
        </p:txBody>
      </p:sp>
    </p:spTree>
    <p:extLst>
      <p:ext uri="{BB962C8B-B14F-4D97-AF65-F5344CB8AC3E}">
        <p14:creationId xmlns:p14="http://schemas.microsoft.com/office/powerpoint/2010/main" xmlns="" val="36414232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title"/>
          </p:nvPr>
        </p:nvSpPr>
        <p:spPr>
          <a:xfrm>
            <a:off x="1154954" y="731520"/>
            <a:ext cx="9013174" cy="1194816"/>
          </a:xfrm>
        </p:spPr>
        <p:txBody>
          <a:bodyPr/>
          <a:lstStyle/>
          <a:p>
            <a:r>
              <a:rPr lang="el-GR" sz="2800" b="1" dirty="0"/>
              <a:t>Στοιχεία για τα τμήματα ένταξης και την παράλληλη στήριξη σχολικού έτους 2017-18</a:t>
            </a:r>
          </a:p>
        </p:txBody>
      </p:sp>
      <p:graphicFrame>
        <p:nvGraphicFramePr>
          <p:cNvPr id="12" name="Θέση περιεχομένου 11"/>
          <p:cNvGraphicFramePr>
            <a:graphicFrameLocks noGrp="1"/>
          </p:cNvGraphicFramePr>
          <p:nvPr>
            <p:ph sz="half" idx="1"/>
            <p:extLst>
              <p:ext uri="{D42A27DB-BD31-4B8C-83A1-F6EECF244321}">
                <p14:modId xmlns:p14="http://schemas.microsoft.com/office/powerpoint/2010/main" xmlns="" val="903117280"/>
              </p:ext>
            </p:extLst>
          </p:nvPr>
        </p:nvGraphicFramePr>
        <p:xfrm>
          <a:off x="1203722" y="2355343"/>
          <a:ext cx="9683734" cy="1387602"/>
        </p:xfrm>
        <a:graphic>
          <a:graphicData uri="http://schemas.openxmlformats.org/drawingml/2006/table">
            <a:tbl>
              <a:tblPr firstRow="1" firstCol="1" bandRow="1">
                <a:tableStyleId>{284E427A-3D55-4303-BF80-6455036E1DE7}</a:tableStyleId>
              </a:tblPr>
              <a:tblGrid>
                <a:gridCol w="6913231">
                  <a:extLst>
                    <a:ext uri="{9D8B030D-6E8A-4147-A177-3AD203B41FA5}">
                      <a16:colId xmlns:a16="http://schemas.microsoft.com/office/drawing/2014/main" xmlns="" val="461061321"/>
                    </a:ext>
                  </a:extLst>
                </a:gridCol>
                <a:gridCol w="2770503">
                  <a:extLst>
                    <a:ext uri="{9D8B030D-6E8A-4147-A177-3AD203B41FA5}">
                      <a16:colId xmlns:a16="http://schemas.microsoft.com/office/drawing/2014/main" xmlns="" val="2887479433"/>
                    </a:ext>
                  </a:extLst>
                </a:gridCol>
              </a:tblGrid>
              <a:tr h="462534">
                <a:tc>
                  <a:txBody>
                    <a:bodyPr/>
                    <a:lstStyle/>
                    <a:p>
                      <a:pPr algn="just">
                        <a:lnSpc>
                          <a:spcPct val="107000"/>
                        </a:lnSpc>
                        <a:spcBef>
                          <a:spcPts val="600"/>
                        </a:spcBef>
                        <a:spcAft>
                          <a:spcPts val="600"/>
                        </a:spcAft>
                      </a:pPr>
                      <a:r>
                        <a:rPr lang="el-GR" sz="1400" b="1" kern="1200" dirty="0">
                          <a:solidFill>
                            <a:schemeClr val="dk1"/>
                          </a:solidFill>
                          <a:effectLst/>
                          <a:latin typeface="+mn-lt"/>
                          <a:ea typeface="+mn-ea"/>
                          <a:cs typeface="+mn-cs"/>
                        </a:rPr>
                        <a:t>ΣΥΝΟΛΟ ΜΑΘΗΤΩΝ ΣΕ ΤΜΗΜΑΤΑ ΕΝΤΑΞΗΣ</a:t>
                      </a:r>
                    </a:p>
                  </a:txBody>
                  <a:tcPr marL="68580" marR="68580" marT="0" marB="0"/>
                </a:tc>
                <a:tc>
                  <a:txBody>
                    <a:bodyPr/>
                    <a:lstStyle/>
                    <a:p>
                      <a:pPr algn="just">
                        <a:lnSpc>
                          <a:spcPct val="107000"/>
                        </a:lnSpc>
                        <a:spcBef>
                          <a:spcPts val="600"/>
                        </a:spcBef>
                        <a:spcAft>
                          <a:spcPts val="600"/>
                        </a:spcAft>
                      </a:pPr>
                      <a:r>
                        <a:rPr lang="el-GR" sz="1400" b="1" kern="1200" dirty="0">
                          <a:solidFill>
                            <a:schemeClr val="dk1"/>
                          </a:solidFill>
                          <a:effectLst/>
                          <a:latin typeface="+mn-lt"/>
                          <a:ea typeface="+mn-ea"/>
                          <a:cs typeface="+mn-cs"/>
                        </a:rPr>
                        <a:t>39.440</a:t>
                      </a:r>
                    </a:p>
                  </a:txBody>
                  <a:tcPr marL="68580" marR="68580" marT="0" marB="0"/>
                </a:tc>
                <a:extLst>
                  <a:ext uri="{0D108BD9-81ED-4DB2-BD59-A6C34878D82A}">
                    <a16:rowId xmlns:a16="http://schemas.microsoft.com/office/drawing/2014/main" xmlns="" val="3621612978"/>
                  </a:ext>
                </a:extLst>
              </a:tr>
              <a:tr h="462534">
                <a:tc>
                  <a:txBody>
                    <a:bodyPr/>
                    <a:lstStyle/>
                    <a:p>
                      <a:pPr algn="just">
                        <a:lnSpc>
                          <a:spcPct val="107000"/>
                        </a:lnSpc>
                        <a:spcBef>
                          <a:spcPts val="600"/>
                        </a:spcBef>
                        <a:spcAft>
                          <a:spcPts val="600"/>
                        </a:spcAft>
                      </a:pPr>
                      <a:r>
                        <a:rPr lang="el-GR" sz="1400" b="1" dirty="0">
                          <a:effectLst/>
                        </a:rPr>
                        <a:t>ΜΑΘΗΤΕΣ ΜΕ ΓΝΩΜΑΤΕΥΣΗ ΣΕ ΤΜΗΜΑΤΑ</a:t>
                      </a:r>
                      <a:r>
                        <a:rPr lang="el-GR" sz="1400" b="1" baseline="0" dirty="0">
                          <a:effectLst/>
                        </a:rPr>
                        <a:t> ΕΝΤΑΞΗΣ</a:t>
                      </a:r>
                      <a:endParaRPr lang="el-G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Bef>
                          <a:spcPts val="600"/>
                        </a:spcBef>
                        <a:spcAft>
                          <a:spcPts val="600"/>
                        </a:spcAft>
                      </a:pPr>
                      <a:r>
                        <a:rPr lang="el-GR" sz="1400" b="1" dirty="0">
                          <a:effectLst/>
                        </a:rPr>
                        <a:t>25.542</a:t>
                      </a:r>
                      <a:endParaRPr lang="el-G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1"/>
                  </a:ext>
                </a:extLst>
              </a:tr>
              <a:tr h="462534">
                <a:tc>
                  <a:txBody>
                    <a:bodyPr/>
                    <a:lstStyle/>
                    <a:p>
                      <a:pPr algn="just">
                        <a:lnSpc>
                          <a:spcPct val="107000"/>
                        </a:lnSpc>
                        <a:spcBef>
                          <a:spcPts val="600"/>
                        </a:spcBef>
                        <a:spcAft>
                          <a:spcPts val="600"/>
                        </a:spcAft>
                      </a:pPr>
                      <a:r>
                        <a:rPr lang="el-GR" sz="1400" b="1" dirty="0">
                          <a:effectLst/>
                        </a:rPr>
                        <a:t>ΜΑΘΗΤΕΣ ΧΩΡΙΣ ΓΝΩΜΑΤΕΥΣΗ</a:t>
                      </a:r>
                      <a:endParaRPr lang="el-G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Bef>
                          <a:spcPts val="600"/>
                        </a:spcBef>
                        <a:spcAft>
                          <a:spcPts val="600"/>
                        </a:spcAft>
                      </a:pPr>
                      <a:r>
                        <a:rPr lang="el-GR" sz="1400" b="1" dirty="0">
                          <a:effectLst/>
                        </a:rPr>
                        <a:t>13.898</a:t>
                      </a:r>
                      <a:endParaRPr lang="el-G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2"/>
                  </a:ext>
                </a:extLst>
              </a:tr>
            </a:tbl>
          </a:graphicData>
        </a:graphic>
      </p:graphicFrame>
      <p:graphicFrame>
        <p:nvGraphicFramePr>
          <p:cNvPr id="13" name="Θέση περιεχομένου 12"/>
          <p:cNvGraphicFramePr>
            <a:graphicFrameLocks noGrp="1"/>
          </p:cNvGraphicFramePr>
          <p:nvPr>
            <p:ph sz="half" idx="2"/>
            <p:extLst>
              <p:ext uri="{D42A27DB-BD31-4B8C-83A1-F6EECF244321}">
                <p14:modId xmlns:p14="http://schemas.microsoft.com/office/powerpoint/2010/main" xmlns="" val="178685052"/>
              </p:ext>
            </p:extLst>
          </p:nvPr>
        </p:nvGraphicFramePr>
        <p:xfrm>
          <a:off x="1203722" y="3934586"/>
          <a:ext cx="4180951" cy="1629923"/>
        </p:xfrm>
        <a:graphic>
          <a:graphicData uri="http://schemas.openxmlformats.org/drawingml/2006/table">
            <a:tbl>
              <a:tblPr firstRow="1" firstCol="1" bandRow="1">
                <a:tableStyleId>{21E4AEA4-8DFA-4A89-87EB-49C32662AFE0}</a:tableStyleId>
              </a:tblPr>
              <a:tblGrid>
                <a:gridCol w="3088093">
                  <a:extLst>
                    <a:ext uri="{9D8B030D-6E8A-4147-A177-3AD203B41FA5}">
                      <a16:colId xmlns:a16="http://schemas.microsoft.com/office/drawing/2014/main" xmlns="" val="2905463469"/>
                    </a:ext>
                  </a:extLst>
                </a:gridCol>
                <a:gridCol w="1092858">
                  <a:extLst>
                    <a:ext uri="{9D8B030D-6E8A-4147-A177-3AD203B41FA5}">
                      <a16:colId xmlns:a16="http://schemas.microsoft.com/office/drawing/2014/main" xmlns="" val="2295500000"/>
                    </a:ext>
                  </a:extLst>
                </a:gridCol>
              </a:tblGrid>
              <a:tr h="427052">
                <a:tc>
                  <a:txBody>
                    <a:bodyPr/>
                    <a:lstStyle/>
                    <a:p>
                      <a:pPr algn="just">
                        <a:lnSpc>
                          <a:spcPct val="107000"/>
                        </a:lnSpc>
                        <a:spcBef>
                          <a:spcPts val="600"/>
                        </a:spcBef>
                        <a:spcAft>
                          <a:spcPts val="600"/>
                        </a:spcAft>
                      </a:pPr>
                      <a:r>
                        <a:rPr lang="el-GR" sz="1300" dirty="0">
                          <a:solidFill>
                            <a:schemeClr val="tx1"/>
                          </a:solidFill>
                          <a:effectLst/>
                        </a:rPr>
                        <a:t>ΜΑΘΗΤΕΣ ΠΟΥ ΕΛΑΒΑΝ ΕΓΚΡΙΣΗ ΓΙΑ Π.Σ.</a:t>
                      </a:r>
                      <a:endParaRPr lang="el-GR"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Bef>
                          <a:spcPts val="600"/>
                        </a:spcBef>
                        <a:spcAft>
                          <a:spcPts val="600"/>
                        </a:spcAft>
                      </a:pPr>
                      <a:r>
                        <a:rPr lang="el-GR" sz="1300" b="1" dirty="0">
                          <a:solidFill>
                            <a:schemeClr val="tx1"/>
                          </a:solidFill>
                          <a:effectLst/>
                        </a:rPr>
                        <a:t>6.273</a:t>
                      </a:r>
                      <a:endParaRPr lang="el-GR" sz="13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791598314"/>
                  </a:ext>
                </a:extLst>
              </a:tr>
              <a:tr h="418969">
                <a:tc>
                  <a:txBody>
                    <a:bodyPr/>
                    <a:lstStyle/>
                    <a:p>
                      <a:pPr algn="just">
                        <a:lnSpc>
                          <a:spcPct val="107000"/>
                        </a:lnSpc>
                        <a:spcBef>
                          <a:spcPts val="600"/>
                        </a:spcBef>
                        <a:spcAft>
                          <a:spcPts val="600"/>
                        </a:spcAft>
                      </a:pPr>
                      <a:r>
                        <a:rPr lang="el-GR" sz="1300" dirty="0">
                          <a:solidFill>
                            <a:schemeClr val="tx1"/>
                          </a:solidFill>
                          <a:effectLst/>
                        </a:rPr>
                        <a:t>ΜΑΘΗΤΕΣ ΠΟΥ ΥΠΟΣΤΗΡΙΧΘΗΚΑΝ ΜΕ Π.Σ.</a:t>
                      </a:r>
                      <a:endParaRPr lang="el-GR"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Bef>
                          <a:spcPts val="600"/>
                        </a:spcBef>
                        <a:spcAft>
                          <a:spcPts val="600"/>
                        </a:spcAft>
                      </a:pPr>
                      <a:r>
                        <a:rPr lang="el-GR" sz="1300" b="1" dirty="0">
                          <a:solidFill>
                            <a:schemeClr val="tx1"/>
                          </a:solidFill>
                          <a:effectLst/>
                        </a:rPr>
                        <a:t>5.556</a:t>
                      </a:r>
                      <a:endParaRPr lang="el-GR" sz="13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221225223"/>
                  </a:ext>
                </a:extLst>
              </a:tr>
              <a:tr h="778945">
                <a:tc>
                  <a:txBody>
                    <a:bodyPr/>
                    <a:lstStyle/>
                    <a:p>
                      <a:pPr algn="just">
                        <a:lnSpc>
                          <a:spcPct val="107000"/>
                        </a:lnSpc>
                        <a:spcBef>
                          <a:spcPts val="600"/>
                        </a:spcBef>
                        <a:spcAft>
                          <a:spcPts val="600"/>
                        </a:spcAft>
                      </a:pPr>
                      <a:r>
                        <a:rPr lang="el-GR" sz="1300" dirty="0">
                          <a:solidFill>
                            <a:schemeClr val="tx1"/>
                          </a:solidFill>
                          <a:effectLst/>
                        </a:rPr>
                        <a:t>ΜΑΘΗΤΕΣ ΠΟΥ ΔΕΝ ΥΠΟΣΤΗΡΙΧΘΗΚΑΝ ΜΕ Π.Σ. ΕΝΩ ΕΙΧΑΝ ΛΑΒΕΙ ΕΓΚΡΙΣΗ</a:t>
                      </a:r>
                      <a:endParaRPr lang="el-GR"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Bef>
                          <a:spcPts val="600"/>
                        </a:spcBef>
                        <a:spcAft>
                          <a:spcPts val="600"/>
                        </a:spcAft>
                      </a:pPr>
                      <a:r>
                        <a:rPr lang="el-GR" sz="1300" b="1" dirty="0">
                          <a:solidFill>
                            <a:schemeClr val="tx1"/>
                          </a:solidFill>
                          <a:effectLst/>
                        </a:rPr>
                        <a:t>717</a:t>
                      </a:r>
                      <a:endParaRPr lang="el-GR" sz="13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790319797"/>
                  </a:ext>
                </a:extLst>
              </a:tr>
            </a:tbl>
          </a:graphicData>
        </a:graphic>
      </p:graphicFrame>
      <p:sp>
        <p:nvSpPr>
          <p:cNvPr id="2" name="Θέση αριθμού διαφάνειας 1"/>
          <p:cNvSpPr>
            <a:spLocks noGrp="1"/>
          </p:cNvSpPr>
          <p:nvPr>
            <p:ph type="sldNum" sz="quarter" idx="12"/>
          </p:nvPr>
        </p:nvSpPr>
        <p:spPr/>
        <p:txBody>
          <a:bodyPr/>
          <a:lstStyle/>
          <a:p>
            <a:fld id="{D57F1E4F-1CFF-5643-939E-217C01CDF565}" type="slidenum">
              <a:rPr lang="en-US" smtClean="0"/>
              <a:pPr/>
              <a:t>21</a:t>
            </a:fld>
            <a:endParaRPr lang="en-US" dirty="0"/>
          </a:p>
        </p:txBody>
      </p:sp>
      <p:graphicFrame>
        <p:nvGraphicFramePr>
          <p:cNvPr id="14" name="Πίνακας 13"/>
          <p:cNvGraphicFramePr>
            <a:graphicFrameLocks noGrp="1"/>
          </p:cNvGraphicFramePr>
          <p:nvPr>
            <p:extLst>
              <p:ext uri="{D42A27DB-BD31-4B8C-83A1-F6EECF244321}">
                <p14:modId xmlns:p14="http://schemas.microsoft.com/office/powerpoint/2010/main" xmlns="" val="1363154746"/>
              </p:ext>
            </p:extLst>
          </p:nvPr>
        </p:nvGraphicFramePr>
        <p:xfrm>
          <a:off x="5498592" y="3962400"/>
          <a:ext cx="5388864" cy="1523999"/>
        </p:xfrm>
        <a:graphic>
          <a:graphicData uri="http://schemas.openxmlformats.org/drawingml/2006/table">
            <a:tbl>
              <a:tblPr firstRow="1" firstCol="1" bandRow="1">
                <a:tableStyleId>{21E4AEA4-8DFA-4A89-87EB-49C32662AFE0}</a:tableStyleId>
              </a:tblPr>
              <a:tblGrid>
                <a:gridCol w="1476274">
                  <a:extLst>
                    <a:ext uri="{9D8B030D-6E8A-4147-A177-3AD203B41FA5}">
                      <a16:colId xmlns:a16="http://schemas.microsoft.com/office/drawing/2014/main" xmlns="" val="3055297462"/>
                    </a:ext>
                  </a:extLst>
                </a:gridCol>
                <a:gridCol w="783255">
                  <a:extLst>
                    <a:ext uri="{9D8B030D-6E8A-4147-A177-3AD203B41FA5}">
                      <a16:colId xmlns:a16="http://schemas.microsoft.com/office/drawing/2014/main" xmlns="" val="369361661"/>
                    </a:ext>
                  </a:extLst>
                </a:gridCol>
                <a:gridCol w="869806">
                  <a:extLst>
                    <a:ext uri="{9D8B030D-6E8A-4147-A177-3AD203B41FA5}">
                      <a16:colId xmlns:a16="http://schemas.microsoft.com/office/drawing/2014/main" xmlns="" val="4105957428"/>
                    </a:ext>
                  </a:extLst>
                </a:gridCol>
                <a:gridCol w="870419">
                  <a:extLst>
                    <a:ext uri="{9D8B030D-6E8A-4147-A177-3AD203B41FA5}">
                      <a16:colId xmlns:a16="http://schemas.microsoft.com/office/drawing/2014/main" xmlns="" val="2320519329"/>
                    </a:ext>
                  </a:extLst>
                </a:gridCol>
                <a:gridCol w="1389110">
                  <a:extLst>
                    <a:ext uri="{9D8B030D-6E8A-4147-A177-3AD203B41FA5}">
                      <a16:colId xmlns:a16="http://schemas.microsoft.com/office/drawing/2014/main" xmlns="" val="2228187479"/>
                    </a:ext>
                  </a:extLst>
                </a:gridCol>
              </a:tblGrid>
              <a:tr h="618607">
                <a:tc>
                  <a:txBody>
                    <a:bodyPr/>
                    <a:lstStyle/>
                    <a:p>
                      <a:pPr>
                        <a:lnSpc>
                          <a:spcPct val="107000"/>
                        </a:lnSpc>
                        <a:spcBef>
                          <a:spcPts val="400"/>
                        </a:spcBef>
                        <a:spcAft>
                          <a:spcPts val="400"/>
                        </a:spcAft>
                      </a:pPr>
                      <a:r>
                        <a:rPr lang="el-GR" sz="1300" dirty="0">
                          <a:solidFill>
                            <a:schemeClr val="tx1"/>
                          </a:solidFill>
                          <a:effectLst/>
                        </a:rPr>
                        <a:t>ΩΡΕΣ ΠΑΡ. ΣΤΗΡΙΞΗΣ</a:t>
                      </a:r>
                      <a:endParaRPr lang="el-GR"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l-GR" sz="1300" dirty="0">
                          <a:solidFill>
                            <a:schemeClr val="tx1"/>
                          </a:solidFill>
                          <a:effectLst/>
                        </a:rPr>
                        <a:t>1-10 ώρες</a:t>
                      </a:r>
                      <a:endParaRPr lang="el-GR"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l-GR" sz="1300" dirty="0">
                          <a:solidFill>
                            <a:schemeClr val="tx1"/>
                          </a:solidFill>
                          <a:effectLst/>
                        </a:rPr>
                        <a:t>11-20 ώρες</a:t>
                      </a:r>
                      <a:endParaRPr lang="el-GR"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l-GR" sz="1300">
                          <a:solidFill>
                            <a:schemeClr val="tx1"/>
                          </a:solidFill>
                          <a:effectLst/>
                        </a:rPr>
                        <a:t>20+ ώρες</a:t>
                      </a:r>
                      <a:endParaRPr lang="el-GR" sz="13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pPr>
                      <a:r>
                        <a:rPr lang="el-GR" sz="1300">
                          <a:solidFill>
                            <a:schemeClr val="tx1"/>
                          </a:solidFill>
                          <a:effectLst/>
                        </a:rPr>
                        <a:t>ΣΥΝΟΛΟ ΜΑΘΗΤΩΝ</a:t>
                      </a:r>
                      <a:endParaRPr lang="el-GR" sz="13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4266416527"/>
                  </a:ext>
                </a:extLst>
              </a:tr>
              <a:tr h="502058">
                <a:tc>
                  <a:txBody>
                    <a:bodyPr/>
                    <a:lstStyle/>
                    <a:p>
                      <a:pPr>
                        <a:lnSpc>
                          <a:spcPct val="107000"/>
                        </a:lnSpc>
                        <a:spcBef>
                          <a:spcPts val="400"/>
                        </a:spcBef>
                        <a:spcAft>
                          <a:spcPts val="400"/>
                        </a:spcAft>
                      </a:pPr>
                      <a:r>
                        <a:rPr lang="el-GR" sz="1300" dirty="0">
                          <a:solidFill>
                            <a:schemeClr val="tx1"/>
                          </a:solidFill>
                          <a:effectLst/>
                        </a:rPr>
                        <a:t>ΠΛΗΘΟΣ ΜΑΘΗΤΩΝ</a:t>
                      </a:r>
                      <a:endParaRPr lang="el-GR"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Bef>
                          <a:spcPts val="400"/>
                        </a:spcBef>
                        <a:spcAft>
                          <a:spcPts val="400"/>
                        </a:spcAft>
                      </a:pPr>
                      <a:r>
                        <a:rPr lang="el-GR" sz="1300" b="1" dirty="0">
                          <a:solidFill>
                            <a:schemeClr val="tx1"/>
                          </a:solidFill>
                          <a:effectLst/>
                        </a:rPr>
                        <a:t>2029</a:t>
                      </a:r>
                      <a:endParaRPr lang="el-GR" sz="13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Bef>
                          <a:spcPts val="400"/>
                        </a:spcBef>
                        <a:spcAft>
                          <a:spcPts val="400"/>
                        </a:spcAft>
                      </a:pPr>
                      <a:r>
                        <a:rPr lang="el-GR" sz="1300" b="1" dirty="0">
                          <a:solidFill>
                            <a:schemeClr val="tx1"/>
                          </a:solidFill>
                          <a:effectLst/>
                        </a:rPr>
                        <a:t>2290</a:t>
                      </a:r>
                      <a:endParaRPr lang="el-GR" sz="13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Bef>
                          <a:spcPts val="400"/>
                        </a:spcBef>
                        <a:spcAft>
                          <a:spcPts val="400"/>
                        </a:spcAft>
                      </a:pPr>
                      <a:r>
                        <a:rPr lang="el-GR" sz="1300" b="1" dirty="0">
                          <a:solidFill>
                            <a:schemeClr val="tx1"/>
                          </a:solidFill>
                          <a:effectLst/>
                        </a:rPr>
                        <a:t>1237</a:t>
                      </a:r>
                      <a:endParaRPr lang="el-GR" sz="13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Bef>
                          <a:spcPts val="400"/>
                        </a:spcBef>
                        <a:spcAft>
                          <a:spcPts val="400"/>
                        </a:spcAft>
                      </a:pPr>
                      <a:r>
                        <a:rPr lang="el-GR" sz="1300" b="1" dirty="0">
                          <a:solidFill>
                            <a:schemeClr val="tx1"/>
                          </a:solidFill>
                          <a:effectLst/>
                        </a:rPr>
                        <a:t>5556</a:t>
                      </a:r>
                      <a:endParaRPr lang="el-GR" sz="13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901953450"/>
                  </a:ext>
                </a:extLst>
              </a:tr>
              <a:tr h="403334">
                <a:tc>
                  <a:txBody>
                    <a:bodyPr/>
                    <a:lstStyle/>
                    <a:p>
                      <a:pPr>
                        <a:lnSpc>
                          <a:spcPct val="107000"/>
                        </a:lnSpc>
                        <a:spcBef>
                          <a:spcPts val="400"/>
                        </a:spcBef>
                        <a:spcAft>
                          <a:spcPts val="400"/>
                        </a:spcAft>
                      </a:pPr>
                      <a:r>
                        <a:rPr lang="el-GR" sz="1300">
                          <a:solidFill>
                            <a:schemeClr val="tx1"/>
                          </a:solidFill>
                          <a:effectLst/>
                        </a:rPr>
                        <a:t>%</a:t>
                      </a:r>
                      <a:endParaRPr lang="el-GR" sz="13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Bef>
                          <a:spcPts val="400"/>
                        </a:spcBef>
                        <a:spcAft>
                          <a:spcPts val="400"/>
                        </a:spcAft>
                      </a:pPr>
                      <a:r>
                        <a:rPr lang="el-GR" sz="1300" b="1">
                          <a:solidFill>
                            <a:schemeClr val="tx1"/>
                          </a:solidFill>
                          <a:effectLst/>
                        </a:rPr>
                        <a:t>36,5%</a:t>
                      </a:r>
                      <a:endParaRPr lang="el-GR" sz="13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Bef>
                          <a:spcPts val="400"/>
                        </a:spcBef>
                        <a:spcAft>
                          <a:spcPts val="400"/>
                        </a:spcAft>
                      </a:pPr>
                      <a:r>
                        <a:rPr lang="el-GR" sz="1300" b="1">
                          <a:solidFill>
                            <a:schemeClr val="tx1"/>
                          </a:solidFill>
                          <a:effectLst/>
                        </a:rPr>
                        <a:t>41,2%</a:t>
                      </a:r>
                      <a:endParaRPr lang="el-GR" sz="13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Bef>
                          <a:spcPts val="400"/>
                        </a:spcBef>
                        <a:spcAft>
                          <a:spcPts val="400"/>
                        </a:spcAft>
                      </a:pPr>
                      <a:r>
                        <a:rPr lang="el-GR" sz="1300" b="1" dirty="0">
                          <a:solidFill>
                            <a:schemeClr val="tx1"/>
                          </a:solidFill>
                          <a:effectLst/>
                        </a:rPr>
                        <a:t>22,3%</a:t>
                      </a:r>
                      <a:endParaRPr lang="el-GR" sz="13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Bef>
                          <a:spcPts val="400"/>
                        </a:spcBef>
                        <a:spcAft>
                          <a:spcPts val="400"/>
                        </a:spcAft>
                      </a:pPr>
                      <a:r>
                        <a:rPr lang="el-GR" sz="1300" b="1" dirty="0">
                          <a:solidFill>
                            <a:schemeClr val="tx1"/>
                          </a:solidFill>
                          <a:effectLst/>
                        </a:rPr>
                        <a:t>100%</a:t>
                      </a:r>
                      <a:endParaRPr lang="el-GR" sz="13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379575433"/>
                  </a:ext>
                </a:extLst>
              </a:tr>
            </a:tbl>
          </a:graphicData>
        </a:graphic>
      </p:graphicFrame>
      <p:sp>
        <p:nvSpPr>
          <p:cNvPr id="8" name="7 - TextBox"/>
          <p:cNvSpPr txBox="1"/>
          <p:nvPr/>
        </p:nvSpPr>
        <p:spPr>
          <a:xfrm>
            <a:off x="829056" y="6132576"/>
            <a:ext cx="10207767" cy="553998"/>
          </a:xfrm>
          <a:prstGeom prst="rect">
            <a:avLst/>
          </a:prstGeom>
          <a:noFill/>
        </p:spPr>
        <p:txBody>
          <a:bodyPr wrap="square" rtlCol="0">
            <a:spAutoFit/>
          </a:bodyPr>
          <a:lstStyle/>
          <a:p>
            <a:r>
              <a:rPr lang="el-GR" sz="1500" i="1" dirty="0" smtClean="0"/>
              <a:t>Επεξεργασία στοιχείων: Παρατηρητήριο Θεμάτων Αναπηρίας/ </a:t>
            </a:r>
            <a:r>
              <a:rPr lang="el-GR" sz="1500" i="1" dirty="0" smtClean="0"/>
              <a:t>Πηγή </a:t>
            </a:r>
            <a:r>
              <a:rPr lang="el-GR" sz="1500" i="1" dirty="0" smtClean="0"/>
              <a:t>στοιχείων: Υπουργείο Παιδείας, </a:t>
            </a:r>
            <a:r>
              <a:rPr lang="en-US" sz="1500" i="1" dirty="0" smtClean="0"/>
              <a:t>My School.</a:t>
            </a:r>
            <a:endParaRPr lang="el-GR" sz="1500" i="1" dirty="0"/>
          </a:p>
        </p:txBody>
      </p:sp>
    </p:spTree>
    <p:extLst>
      <p:ext uri="{BB962C8B-B14F-4D97-AF65-F5344CB8AC3E}">
        <p14:creationId xmlns:p14="http://schemas.microsoft.com/office/powerpoint/2010/main" xmlns="" val="5471948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5</a:t>
            </a:r>
            <a:r>
              <a:rPr lang="el-GR" baseline="30000" dirty="0"/>
              <a:t>ο</a:t>
            </a:r>
            <a:r>
              <a:rPr lang="el-GR" dirty="0"/>
              <a:t> δελτίο στατιστικής πληροφόρησης: Βασικά Συμπεράσματα</a:t>
            </a:r>
          </a:p>
        </p:txBody>
      </p:sp>
      <p:sp>
        <p:nvSpPr>
          <p:cNvPr id="3" name="Θέση περιεχομένου 2"/>
          <p:cNvSpPr>
            <a:spLocks noGrp="1"/>
          </p:cNvSpPr>
          <p:nvPr>
            <p:ph idx="1"/>
          </p:nvPr>
        </p:nvSpPr>
        <p:spPr>
          <a:xfrm>
            <a:off x="807861" y="2370667"/>
            <a:ext cx="10477500" cy="3781777"/>
          </a:xfrm>
        </p:spPr>
        <p:style>
          <a:lnRef idx="1">
            <a:schemeClr val="accent1"/>
          </a:lnRef>
          <a:fillRef idx="3">
            <a:schemeClr val="accent1"/>
          </a:fillRef>
          <a:effectRef idx="2">
            <a:schemeClr val="accent1"/>
          </a:effectRef>
          <a:fontRef idx="minor">
            <a:schemeClr val="lt1"/>
          </a:fontRef>
        </p:style>
        <p:txBody>
          <a:bodyPr>
            <a:normAutofit/>
          </a:bodyPr>
          <a:lstStyle/>
          <a:p>
            <a:pPr lvl="0" algn="just">
              <a:lnSpc>
                <a:spcPct val="150000"/>
              </a:lnSpc>
            </a:pPr>
            <a:r>
              <a:rPr lang="el-GR" b="1" i="1" dirty="0"/>
              <a:t>Στα βασικά συμπεράσματα του δελτίου </a:t>
            </a:r>
            <a:r>
              <a:rPr lang="el-GR" b="1" i="1" dirty="0" smtClean="0"/>
              <a:t>επισημαίνεται ότι </a:t>
            </a:r>
            <a:r>
              <a:rPr lang="el-GR" b="1" i="1" dirty="0"/>
              <a:t>η πλειονότητα των μέτρων που λαμβάνονται προς την κατεύθυνση της ενταξιακής/ συμπεριληπτικής εκπαίδευσης περιορίζονται κυρίως στην πρωτοβάθμια εκπαίδευση, γεγονός που αναχαιτίζει την πραγματική δυνατότητα κοινωνικής και επαγγελματικής ένταξης των ατόμων με αναπηρία στο μέλλον.</a:t>
            </a:r>
          </a:p>
          <a:p>
            <a:pPr lvl="0" algn="just">
              <a:lnSpc>
                <a:spcPct val="150000"/>
              </a:lnSpc>
            </a:pPr>
            <a:r>
              <a:rPr lang="el-GR" b="1" i="1" dirty="0"/>
              <a:t>Συμπερασματικά, Η </a:t>
            </a:r>
            <a:r>
              <a:rPr lang="el-GR" b="1" i="1" dirty="0" err="1" smtClean="0"/>
              <a:t>Ε.Σ.Α.μεΑ</a:t>
            </a:r>
            <a:r>
              <a:rPr lang="el-GR" b="1" i="1" dirty="0" smtClean="0"/>
              <a:t>. </a:t>
            </a:r>
            <a:r>
              <a:rPr lang="el-GR" b="1" i="1" dirty="0" smtClean="0"/>
              <a:t>σ</a:t>
            </a:r>
            <a:r>
              <a:rPr lang="el-GR" b="1" i="1" dirty="0" smtClean="0"/>
              <a:t>ημειώνει </a:t>
            </a:r>
            <a:r>
              <a:rPr lang="el-GR" b="1" i="1" dirty="0" smtClean="0"/>
              <a:t>στο </a:t>
            </a:r>
            <a:r>
              <a:rPr lang="el-GR" b="1" i="1" dirty="0"/>
              <a:t>5</a:t>
            </a:r>
            <a:r>
              <a:rPr lang="el-GR" b="1" i="1" baseline="30000" dirty="0"/>
              <a:t>ο</a:t>
            </a:r>
            <a:r>
              <a:rPr lang="el-GR" b="1" i="1" dirty="0"/>
              <a:t> δελτίο </a:t>
            </a:r>
            <a:r>
              <a:rPr lang="el-GR" b="1" i="1" u="sng" dirty="0"/>
              <a:t>ότι η </a:t>
            </a:r>
            <a:r>
              <a:rPr lang="en-US" b="1" i="1" u="sng" dirty="0"/>
              <a:t>de facto</a:t>
            </a:r>
            <a:r>
              <a:rPr lang="el-GR" b="1" i="1" u="sng" dirty="0"/>
              <a:t> εγγραφή μαθητών με αναπηρία ή/και ειδικές εκπαιδευτικές ανάγκες στα γενικά σχολεία, δεν συνιστά ουσιαστική ένταξη  σε ένα συμπεριληπτικό εκπαιδευτικό σύστημα</a:t>
            </a:r>
            <a:r>
              <a:rPr lang="el-GR" b="1" i="1" dirty="0"/>
              <a:t>. </a:t>
            </a:r>
          </a:p>
          <a:p>
            <a:pPr algn="just">
              <a:lnSpc>
                <a:spcPct val="150000"/>
              </a:lnSpc>
              <a:buNone/>
            </a:pPr>
            <a:endParaRPr lang="el-GR" b="1" i="1" dirty="0"/>
          </a:p>
        </p:txBody>
      </p:sp>
      <p:sp>
        <p:nvSpPr>
          <p:cNvPr id="4" name="Θέση αριθμού διαφάνειας 3"/>
          <p:cNvSpPr>
            <a:spLocks noGrp="1"/>
          </p:cNvSpPr>
          <p:nvPr>
            <p:ph type="sldNum" sz="quarter" idx="12"/>
          </p:nvPr>
        </p:nvSpPr>
        <p:spPr/>
        <p:txBody>
          <a:bodyPr/>
          <a:lstStyle/>
          <a:p>
            <a:fld id="{D57F1E4F-1CFF-5643-939E-217C01CDF565}" type="slidenum">
              <a:rPr lang="en-US" smtClean="0"/>
              <a:pPr/>
              <a:t>22</a:t>
            </a:fld>
            <a:endParaRPr lang="en-US" dirty="0"/>
          </a:p>
        </p:txBody>
      </p:sp>
    </p:spTree>
    <p:extLst>
      <p:ext uri="{BB962C8B-B14F-4D97-AF65-F5344CB8AC3E}">
        <p14:creationId xmlns:p14="http://schemas.microsoft.com/office/powerpoint/2010/main" xmlns="" val="36824068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6</a:t>
            </a:r>
            <a:r>
              <a:rPr lang="el-GR" baseline="30000" dirty="0"/>
              <a:t>ο</a:t>
            </a:r>
            <a:r>
              <a:rPr lang="el-GR" dirty="0"/>
              <a:t> ΔΕΛΤΙΟ: Διακρίσεις, Στάσεις και Αντιλήψεις για την Αναπηρία</a:t>
            </a:r>
          </a:p>
        </p:txBody>
      </p:sp>
      <p:sp>
        <p:nvSpPr>
          <p:cNvPr id="3" name="Θέση περιεχομένου 2"/>
          <p:cNvSpPr>
            <a:spLocks noGrp="1"/>
          </p:cNvSpPr>
          <p:nvPr>
            <p:ph idx="1"/>
          </p:nvPr>
        </p:nvSpPr>
        <p:spPr>
          <a:xfrm>
            <a:off x="850154" y="2377947"/>
            <a:ext cx="10294096" cy="3877782"/>
          </a:xfrm>
        </p:spPr>
        <p:txBody>
          <a:bodyPr>
            <a:normAutofit lnSpcReduction="10000"/>
          </a:bodyPr>
          <a:lstStyle/>
          <a:p>
            <a:pPr algn="just"/>
            <a:r>
              <a:rPr lang="el-GR" dirty="0"/>
              <a:t>Στο πρόσφατο 6 κατά σειρά Δελτίο, εγκαινιάσαμε την ενασχόλησή του Παρατηρητηρίου με τα δεδομένα του </a:t>
            </a:r>
            <a:r>
              <a:rPr lang="el-GR" b="1" dirty="0"/>
              <a:t>ειδικού  </a:t>
            </a:r>
            <a:r>
              <a:rPr lang="el-GR" b="1" dirty="0" err="1"/>
              <a:t>Ευρωβαρόμετρου</a:t>
            </a:r>
            <a:r>
              <a:rPr lang="el-GR" b="1" dirty="0"/>
              <a:t> για τις διακρίσεις στην Ε.Ε</a:t>
            </a:r>
            <a:r>
              <a:rPr lang="el-GR" dirty="0"/>
              <a:t>. </a:t>
            </a:r>
          </a:p>
          <a:p>
            <a:pPr algn="just"/>
            <a:r>
              <a:rPr lang="el-GR" dirty="0"/>
              <a:t>Στο δελτίο, </a:t>
            </a:r>
            <a:r>
              <a:rPr lang="el-GR" b="1" dirty="0"/>
              <a:t>παρουσιάζονται οι διαχρονικές εξελίξεις μέσω της δικής μας δευτερογενούς στατιστικής επεξεργασίας των στοιχείων για τα έτη </a:t>
            </a:r>
            <a:r>
              <a:rPr lang="el-GR" b="1" dirty="0" smtClean="0"/>
              <a:t>2019, 2015</a:t>
            </a:r>
            <a:r>
              <a:rPr lang="el-GR" b="1" dirty="0"/>
              <a:t>, 2012, 2009, 2006 </a:t>
            </a:r>
            <a:r>
              <a:rPr lang="el-GR" dirty="0"/>
              <a:t>(έτη </a:t>
            </a:r>
            <a:r>
              <a:rPr lang="el-GR" dirty="0" smtClean="0"/>
              <a:t>διενέργειας </a:t>
            </a:r>
            <a:r>
              <a:rPr lang="el-GR" dirty="0"/>
              <a:t>της έρευνας). </a:t>
            </a:r>
          </a:p>
          <a:p>
            <a:pPr algn="just"/>
            <a:r>
              <a:rPr lang="el-GR" dirty="0"/>
              <a:t>Στην έρευνα εξετάζονται, οι αντιλήψεις των πολιτών σχετικά με τη διάδοση των διακρίσεων στη χώρα τους, οι στάσεις απέναντι σε κοινωνικές ομάδες που βρίσκονται σε κίνδυνο διάκρισης,  οι προσωπικές εμπειρίες διάκρισης, οι αντιλήψεις για τις ίσες ευκαιρίες στην απασχόληση καθώς και για τις πολιτικές κατά των διακρίσεων.</a:t>
            </a:r>
          </a:p>
          <a:p>
            <a:pPr algn="just"/>
            <a:r>
              <a:rPr lang="el-GR" dirty="0"/>
              <a:t>Τα στατιστικά αυτά στοιχεία είναι άκρως ενδιαφέροντα ως προς την πορεία εφαρμογής της Σύμβασης, αποτελώντας </a:t>
            </a:r>
            <a:r>
              <a:rPr lang="el-GR" b="1" dirty="0"/>
              <a:t>δείκτες για την  παρακολούθηση/αξιολόγηση της υλοποίησης  του άρθρου 5 για την ισότητα και τη μη-διάκριση, αλλά και του άρθρου 8 για την Αφύπνιση της κοινωνίας (</a:t>
            </a:r>
            <a:r>
              <a:rPr lang="el-GR" b="1" dirty="0" err="1"/>
              <a:t>Raise</a:t>
            </a:r>
            <a:r>
              <a:rPr lang="el-GR" b="1" dirty="0"/>
              <a:t> </a:t>
            </a:r>
            <a:r>
              <a:rPr lang="en-US" b="1" dirty="0" err="1" smtClean="0"/>
              <a:t>A</a:t>
            </a:r>
            <a:r>
              <a:rPr lang="el-GR" b="1" dirty="0" err="1" smtClean="0"/>
              <a:t>wareness</a:t>
            </a:r>
            <a:r>
              <a:rPr lang="el-GR" b="1" dirty="0"/>
              <a:t>)</a:t>
            </a:r>
            <a:r>
              <a:rPr lang="el-GR" dirty="0"/>
              <a:t>. </a:t>
            </a:r>
          </a:p>
          <a:p>
            <a:pPr algn="just"/>
            <a:endParaRPr lang="el-GR" dirty="0"/>
          </a:p>
          <a:p>
            <a:pPr algn="just"/>
            <a:endParaRPr lang="en-US" dirty="0"/>
          </a:p>
          <a:p>
            <a:pPr algn="just"/>
            <a:endParaRPr lang="el-GR" dirty="0"/>
          </a:p>
        </p:txBody>
      </p:sp>
      <p:sp>
        <p:nvSpPr>
          <p:cNvPr id="4" name="Θέση αριθμού διαφάνειας 3"/>
          <p:cNvSpPr>
            <a:spLocks noGrp="1"/>
          </p:cNvSpPr>
          <p:nvPr>
            <p:ph type="sldNum" sz="quarter" idx="12"/>
          </p:nvPr>
        </p:nvSpPr>
        <p:spPr/>
        <p:txBody>
          <a:bodyPr/>
          <a:lstStyle/>
          <a:p>
            <a:fld id="{D57F1E4F-1CFF-5643-939E-217C01CDF565}" type="slidenum">
              <a:rPr lang="en-US" smtClean="0"/>
              <a:pPr/>
              <a:t>23</a:t>
            </a:fld>
            <a:endParaRPr lang="en-US" dirty="0"/>
          </a:p>
        </p:txBody>
      </p:sp>
    </p:spTree>
    <p:extLst>
      <p:ext uri="{BB962C8B-B14F-4D97-AF65-F5344CB8AC3E}">
        <p14:creationId xmlns:p14="http://schemas.microsoft.com/office/powerpoint/2010/main" xmlns="" val="1024724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Αντιλαμβανόμενες διακρίσεις, έ</a:t>
            </a:r>
            <a:r>
              <a:rPr lang="el-GR" dirty="0" smtClean="0"/>
              <a:t>κδηλες </a:t>
            </a:r>
            <a:r>
              <a:rPr lang="el-GR" dirty="0"/>
              <a:t>και κρυφές στάσεις για την αναπηρία στην Ελλάδα</a:t>
            </a:r>
          </a:p>
        </p:txBody>
      </p:sp>
      <p:sp>
        <p:nvSpPr>
          <p:cNvPr id="3" name="Θέση περιεχομένου 2"/>
          <p:cNvSpPr>
            <a:spLocks noGrp="1"/>
          </p:cNvSpPr>
          <p:nvPr>
            <p:ph idx="1"/>
          </p:nvPr>
        </p:nvSpPr>
        <p:spPr>
          <a:xfrm>
            <a:off x="833679" y="2384854"/>
            <a:ext cx="10287403" cy="4076906"/>
          </a:xfrm>
        </p:spPr>
        <p:txBody>
          <a:bodyPr>
            <a:normAutofit fontScale="92500" lnSpcReduction="10000"/>
          </a:bodyPr>
          <a:lstStyle/>
          <a:p>
            <a:pPr marL="0" indent="0" algn="just">
              <a:lnSpc>
                <a:spcPct val="150000"/>
              </a:lnSpc>
              <a:buNone/>
            </a:pPr>
            <a:r>
              <a:rPr lang="el-GR" b="1" dirty="0"/>
              <a:t>Οι πολίτες της χώρας μας αντιλαμβάνονται στην πλειονότητα τους ως εκτεταμένες τις διακρίσεις λόγω </a:t>
            </a:r>
            <a:r>
              <a:rPr lang="el-GR" b="1" dirty="0" smtClean="0"/>
              <a:t>αναπηρίας</a:t>
            </a:r>
            <a:r>
              <a:rPr lang="el-GR" dirty="0" smtClean="0"/>
              <a:t>. Η </a:t>
            </a:r>
            <a:r>
              <a:rPr lang="el-GR" dirty="0" smtClean="0"/>
              <a:t>αίσθηση </a:t>
            </a:r>
            <a:r>
              <a:rPr lang="el-GR" dirty="0"/>
              <a:t>αυτή των πολιτών, δεν έχει καμφθεί σημαντικά κατά το διάστημα των ετών 2006 έως 2019. </a:t>
            </a:r>
          </a:p>
          <a:p>
            <a:pPr marL="0" lvl="0" indent="0" algn="just">
              <a:lnSpc>
                <a:spcPct val="150000"/>
              </a:lnSpc>
              <a:buNone/>
            </a:pPr>
            <a:r>
              <a:rPr lang="el-GR" b="1" dirty="0"/>
              <a:t>Στο επίπεδο των στάσεων και των αντιλήψεων των πολιτών απέναντι στα άτομα με αναπηρία  καταγράφεται θετική μεταβολή </a:t>
            </a:r>
            <a:r>
              <a:rPr lang="el-GR" dirty="0"/>
              <a:t>κατά το διάστημα αναφοράς, η οποία ωστόσο συνυπάρχει με </a:t>
            </a:r>
            <a:r>
              <a:rPr lang="el-GR" b="1" dirty="0"/>
              <a:t>αντιφατικά στοιχεία στο επίπεδο των στάσεων της ελληνικής κοινωνίας απέναντι στην αναπηρία</a:t>
            </a:r>
            <a:r>
              <a:rPr lang="el-GR" dirty="0"/>
              <a:t>. </a:t>
            </a:r>
          </a:p>
          <a:p>
            <a:pPr marL="0" lvl="0" indent="0" algn="just">
              <a:lnSpc>
                <a:spcPct val="150000"/>
              </a:lnSpc>
              <a:buNone/>
            </a:pPr>
            <a:r>
              <a:rPr lang="el-GR" dirty="0"/>
              <a:t>Ειδικότερα, </a:t>
            </a:r>
            <a:r>
              <a:rPr lang="el-GR" b="1" dirty="0"/>
              <a:t>από τη μία διαπιστώνεται πλειοψηφική αποδοχή των αρχών της ισότητας, της δικαιοσύνης και της </a:t>
            </a:r>
            <a:r>
              <a:rPr lang="el-GR" b="1" dirty="0" smtClean="0"/>
              <a:t>ανεκτικότητας</a:t>
            </a:r>
            <a:r>
              <a:rPr lang="el-GR" dirty="0" smtClean="0"/>
              <a:t> </a:t>
            </a:r>
            <a:r>
              <a:rPr lang="el-GR" dirty="0" smtClean="0"/>
              <a:t>στο </a:t>
            </a:r>
            <a:r>
              <a:rPr lang="el-GR" dirty="0"/>
              <a:t>επίπεδο των έκδηλων αντιλήψεων για τα άτομα με αναπηρία, </a:t>
            </a:r>
            <a:r>
              <a:rPr lang="el-GR" b="1" dirty="0"/>
              <a:t>από την άλλη, διαπιστώνονται σε μεγάλο τμήμα του πληθυσμού, φοβικές και συντηρητικές στάσεις που συνδέονται με εμμένοντα αρνητικά στερεότυπα για την αναπηρία</a:t>
            </a:r>
            <a:r>
              <a:rPr lang="el-GR" dirty="0"/>
              <a:t>. </a:t>
            </a:r>
          </a:p>
          <a:p>
            <a:pPr algn="just">
              <a:lnSpc>
                <a:spcPct val="150000"/>
              </a:lnSpc>
              <a:buNone/>
            </a:pPr>
            <a:endParaRPr lang="el-GR" dirty="0"/>
          </a:p>
        </p:txBody>
      </p:sp>
      <p:sp>
        <p:nvSpPr>
          <p:cNvPr id="4" name="Θέση αριθμού διαφάνειας 3"/>
          <p:cNvSpPr>
            <a:spLocks noGrp="1"/>
          </p:cNvSpPr>
          <p:nvPr>
            <p:ph type="sldNum" sz="quarter" idx="12"/>
          </p:nvPr>
        </p:nvSpPr>
        <p:spPr/>
        <p:txBody>
          <a:bodyPr/>
          <a:lstStyle/>
          <a:p>
            <a:fld id="{D57F1E4F-1CFF-5643-939E-217C01CDF565}" type="slidenum">
              <a:rPr lang="en-US" smtClean="0"/>
              <a:pPr/>
              <a:t>24</a:t>
            </a:fld>
            <a:endParaRPr lang="en-US" dirty="0"/>
          </a:p>
        </p:txBody>
      </p:sp>
    </p:spTree>
    <p:extLst>
      <p:ext uri="{BB962C8B-B14F-4D97-AF65-F5344CB8AC3E}">
        <p14:creationId xmlns:p14="http://schemas.microsoft.com/office/powerpoint/2010/main" xmlns="" val="15688249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D57F1E4F-1CFF-5643-939E-217C01CDF565}" type="slidenum">
              <a:rPr lang="en-US" smtClean="0"/>
              <a:pPr/>
              <a:t>25</a:t>
            </a:fld>
            <a:endParaRPr lang="en-US" dirty="0"/>
          </a:p>
        </p:txBody>
      </p:sp>
      <p:graphicFrame>
        <p:nvGraphicFramePr>
          <p:cNvPr id="5" name="Θέση περιεχομένου 4" descr="2019: Ελλάδα 53%, Ε.Ε  44% &#10;2015: Ελλάδα 56%, Ε.Ε  50%&#10;2012: Ελλάδα 53%, Ε.Ε  46%&#10;2009: Ελλάδα 63%, Ε.Ε  53%&#10;2006: Ελλάδα 56%, Ε.Ε  53%"/>
          <p:cNvGraphicFramePr>
            <a:graphicFrameLocks noGrp="1"/>
          </p:cNvGraphicFramePr>
          <p:nvPr>
            <p:ph idx="4294967295"/>
            <p:extLst>
              <p:ext uri="{D42A27DB-BD31-4B8C-83A1-F6EECF244321}">
                <p14:modId xmlns:p14="http://schemas.microsoft.com/office/powerpoint/2010/main" xmlns="" val="3228164279"/>
              </p:ext>
            </p:extLst>
          </p:nvPr>
        </p:nvGraphicFramePr>
        <p:xfrm>
          <a:off x="300251" y="548640"/>
          <a:ext cx="10038565" cy="5742432"/>
        </p:xfrm>
        <a:graphic>
          <a:graphicData uri="http://schemas.openxmlformats.org/drawingml/2006/chart">
            <c:chart xmlns:c="http://schemas.openxmlformats.org/drawingml/2006/chart" xmlns:r="http://schemas.openxmlformats.org/officeDocument/2006/relationships" r:id="rId3"/>
          </a:graphicData>
        </a:graphic>
      </p:graphicFrame>
      <p:sp>
        <p:nvSpPr>
          <p:cNvPr id="6" name="5 - TextBox"/>
          <p:cNvSpPr txBox="1"/>
          <p:nvPr/>
        </p:nvSpPr>
        <p:spPr>
          <a:xfrm>
            <a:off x="268224" y="6339840"/>
            <a:ext cx="11213326" cy="307777"/>
          </a:xfrm>
          <a:prstGeom prst="rect">
            <a:avLst/>
          </a:prstGeom>
          <a:noFill/>
        </p:spPr>
        <p:txBody>
          <a:bodyPr wrap="none" rtlCol="0">
            <a:spAutoFit/>
          </a:bodyPr>
          <a:lstStyle/>
          <a:p>
            <a:r>
              <a:rPr lang="el-GR" sz="1400" i="1" dirty="0" smtClean="0"/>
              <a:t>Επεξεργασία στοιχείων: Παρατηρητήριο Θεμάτων Αναπηρίας/ </a:t>
            </a:r>
            <a:r>
              <a:rPr lang="el-GR" sz="1400" i="1" dirty="0" smtClean="0"/>
              <a:t>Πηγή </a:t>
            </a:r>
            <a:r>
              <a:rPr lang="el-GR" sz="1400" i="1" dirty="0" smtClean="0"/>
              <a:t>στοιχείων: Ειδικό Ευρωβαρόμετρο για τις Διακρίσεις στην Ε.Ε.</a:t>
            </a:r>
            <a:endParaRPr lang="el-GR" sz="1400" i="1" dirty="0"/>
          </a:p>
        </p:txBody>
      </p:sp>
    </p:spTree>
    <p:extLst>
      <p:ext uri="{BB962C8B-B14F-4D97-AF65-F5344CB8AC3E}">
        <p14:creationId xmlns:p14="http://schemas.microsoft.com/office/powerpoint/2010/main" xmlns="" val="38595953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D57F1E4F-1CFF-5643-939E-217C01CDF565}" type="slidenum">
              <a:rPr lang="en-US" smtClean="0"/>
              <a:pPr/>
              <a:t>26</a:t>
            </a:fld>
            <a:endParaRPr lang="en-US" dirty="0"/>
          </a:p>
        </p:txBody>
      </p:sp>
      <p:graphicFrame>
        <p:nvGraphicFramePr>
          <p:cNvPr id="5" name="Θέση περιεχομένου 4" descr="2006: Ελλάδα 36%, Ε.Ε. 55%&#10;2009: Ελλάδα 38%, Ε.Ε. 58%&#10;2012: Ελλάδα 43%, Ε.Ε. 62%&#10;2015: Ελλάδα 43%, Ε.Ε. 63%&#10;2019: Ελλάδα 46%, Ε.Ε. 63%&#10;"/>
          <p:cNvGraphicFramePr>
            <a:graphicFrameLocks noGrp="1"/>
          </p:cNvGraphicFramePr>
          <p:nvPr>
            <p:ph sz="half" idx="4294967295"/>
            <p:extLst>
              <p:ext uri="{D42A27DB-BD31-4B8C-83A1-F6EECF244321}">
                <p14:modId xmlns:p14="http://schemas.microsoft.com/office/powerpoint/2010/main" xmlns="" val="1645995494"/>
              </p:ext>
            </p:extLst>
          </p:nvPr>
        </p:nvGraphicFramePr>
        <p:xfrm>
          <a:off x="292608" y="463296"/>
          <a:ext cx="9875520" cy="5913121"/>
        </p:xfrm>
        <a:graphic>
          <a:graphicData uri="http://schemas.openxmlformats.org/drawingml/2006/chart">
            <c:chart xmlns:c="http://schemas.openxmlformats.org/drawingml/2006/chart" xmlns:r="http://schemas.openxmlformats.org/officeDocument/2006/relationships" r:id="rId3"/>
          </a:graphicData>
        </a:graphic>
      </p:graphicFrame>
      <p:sp>
        <p:nvSpPr>
          <p:cNvPr id="6" name="5 - TextBox"/>
          <p:cNvSpPr txBox="1"/>
          <p:nvPr/>
        </p:nvSpPr>
        <p:spPr>
          <a:xfrm>
            <a:off x="256032" y="6437376"/>
            <a:ext cx="11213326" cy="307777"/>
          </a:xfrm>
          <a:prstGeom prst="rect">
            <a:avLst/>
          </a:prstGeom>
          <a:noFill/>
        </p:spPr>
        <p:txBody>
          <a:bodyPr wrap="none" rtlCol="0">
            <a:spAutoFit/>
          </a:bodyPr>
          <a:lstStyle/>
          <a:p>
            <a:r>
              <a:rPr lang="el-GR" sz="1400" i="1" dirty="0" smtClean="0"/>
              <a:t>Επεξεργασία στοιχείων: Παρατηρητήριο Θεμάτων Αναπηρίας/ </a:t>
            </a:r>
            <a:r>
              <a:rPr lang="el-GR" sz="1400" i="1" dirty="0" smtClean="0"/>
              <a:t>Πηγή </a:t>
            </a:r>
            <a:r>
              <a:rPr lang="el-GR" sz="1400" i="1" dirty="0" smtClean="0"/>
              <a:t>στοιχείων: Ειδικό Ευρωβαρόμετρο για τις Διακρίσεις στην Ε.Ε.</a:t>
            </a:r>
            <a:endParaRPr lang="el-GR" sz="1400" i="1" dirty="0"/>
          </a:p>
        </p:txBody>
      </p:sp>
    </p:spTree>
    <p:extLst>
      <p:ext uri="{BB962C8B-B14F-4D97-AF65-F5344CB8AC3E}">
        <p14:creationId xmlns:p14="http://schemas.microsoft.com/office/powerpoint/2010/main" xmlns="" val="38730948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D57F1E4F-1CFF-5643-939E-217C01CDF565}" type="slidenum">
              <a:rPr lang="en-US" smtClean="0"/>
              <a:pPr/>
              <a:t>27</a:t>
            </a:fld>
            <a:endParaRPr lang="en-US" dirty="0"/>
          </a:p>
        </p:txBody>
      </p:sp>
      <p:graphicFrame>
        <p:nvGraphicFramePr>
          <p:cNvPr id="10" name="Θέση περιεχομένου 4" descr="2019: ΕΕ28 84%, Ελλάδα 89%&#10;2015: ΕΕ28 77%, Ελλάδα 87%"/>
          <p:cNvGraphicFramePr>
            <a:graphicFrameLocks noGrp="1"/>
          </p:cNvGraphicFramePr>
          <p:nvPr>
            <p:ph idx="4294967295"/>
            <p:extLst>
              <p:ext uri="{D42A27DB-BD31-4B8C-83A1-F6EECF244321}">
                <p14:modId xmlns:p14="http://schemas.microsoft.com/office/powerpoint/2010/main" xmlns="" val="1229345984"/>
              </p:ext>
            </p:extLst>
          </p:nvPr>
        </p:nvGraphicFramePr>
        <p:xfrm>
          <a:off x="6096000" y="877824"/>
          <a:ext cx="5949696" cy="553516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Θέση περιεχομένου 4"/>
          <p:cNvGraphicFramePr>
            <a:graphicFrameLocks/>
          </p:cNvGraphicFramePr>
          <p:nvPr>
            <p:extLst>
              <p:ext uri="{D42A27DB-BD31-4B8C-83A1-F6EECF244321}">
                <p14:modId xmlns:p14="http://schemas.microsoft.com/office/powerpoint/2010/main" xmlns="" val="1902070795"/>
              </p:ext>
            </p:extLst>
          </p:nvPr>
        </p:nvGraphicFramePr>
        <p:xfrm>
          <a:off x="182880" y="865632"/>
          <a:ext cx="5815584" cy="5547360"/>
        </p:xfrm>
        <a:graphic>
          <a:graphicData uri="http://schemas.openxmlformats.org/drawingml/2006/chart">
            <c:chart xmlns:c="http://schemas.openxmlformats.org/drawingml/2006/chart" xmlns:r="http://schemas.openxmlformats.org/officeDocument/2006/relationships" r:id="rId4"/>
          </a:graphicData>
        </a:graphic>
      </p:graphicFrame>
      <p:sp>
        <p:nvSpPr>
          <p:cNvPr id="5" name="4 - TextBox"/>
          <p:cNvSpPr txBox="1"/>
          <p:nvPr/>
        </p:nvSpPr>
        <p:spPr>
          <a:xfrm>
            <a:off x="268224" y="6449568"/>
            <a:ext cx="11213326" cy="307777"/>
          </a:xfrm>
          <a:prstGeom prst="rect">
            <a:avLst/>
          </a:prstGeom>
          <a:noFill/>
        </p:spPr>
        <p:txBody>
          <a:bodyPr wrap="none" rtlCol="0">
            <a:spAutoFit/>
          </a:bodyPr>
          <a:lstStyle/>
          <a:p>
            <a:r>
              <a:rPr lang="el-GR" sz="1400" i="1" dirty="0" smtClean="0"/>
              <a:t>Επεξεργασία στοιχείων: Παρατηρητήριο Θεμάτων Αναπηρίας/ </a:t>
            </a:r>
            <a:r>
              <a:rPr lang="el-GR" sz="1400" i="1" dirty="0" smtClean="0"/>
              <a:t>Πηγή </a:t>
            </a:r>
            <a:r>
              <a:rPr lang="el-GR" sz="1400" i="1" dirty="0" smtClean="0"/>
              <a:t>στοιχείων: Ειδικό Ευρωβαρόμετρο για τις Διακρίσεις στην Ε.Ε.</a:t>
            </a:r>
            <a:endParaRPr lang="el-GR" sz="1400" i="1" dirty="0"/>
          </a:p>
        </p:txBody>
      </p:sp>
    </p:spTree>
    <p:extLst>
      <p:ext uri="{BB962C8B-B14F-4D97-AF65-F5344CB8AC3E}">
        <p14:creationId xmlns:p14="http://schemas.microsoft.com/office/powerpoint/2010/main" xmlns="" val="38730948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D57F1E4F-1CFF-5643-939E-217C01CDF565}" type="slidenum">
              <a:rPr lang="en-US" smtClean="0"/>
              <a:pPr/>
              <a:t>28</a:t>
            </a:fld>
            <a:endParaRPr lang="en-US" dirty="0"/>
          </a:p>
        </p:txBody>
      </p:sp>
      <p:graphicFrame>
        <p:nvGraphicFramePr>
          <p:cNvPr id="5" name="Θέση περιεχομένου 4" descr="2019: Ελλάδα 47%, ΕΕ28 69%&#10;2015: Ελλάδα 45%, ΕΕ28 59%&#10;"/>
          <p:cNvGraphicFramePr>
            <a:graphicFrameLocks noGrp="1"/>
          </p:cNvGraphicFramePr>
          <p:nvPr>
            <p:ph idx="4294967295"/>
            <p:extLst>
              <p:ext uri="{D42A27DB-BD31-4B8C-83A1-F6EECF244321}">
                <p14:modId xmlns:p14="http://schemas.microsoft.com/office/powerpoint/2010/main" xmlns="" val="1451321208"/>
              </p:ext>
            </p:extLst>
          </p:nvPr>
        </p:nvGraphicFramePr>
        <p:xfrm>
          <a:off x="231648" y="182880"/>
          <a:ext cx="9802368" cy="6242304"/>
        </p:xfrm>
        <a:graphic>
          <a:graphicData uri="http://schemas.openxmlformats.org/drawingml/2006/chart">
            <c:chart xmlns:c="http://schemas.openxmlformats.org/drawingml/2006/chart" xmlns:r="http://schemas.openxmlformats.org/officeDocument/2006/relationships" r:id="rId2"/>
          </a:graphicData>
        </a:graphic>
      </p:graphicFrame>
      <p:sp>
        <p:nvSpPr>
          <p:cNvPr id="6" name="5 - TextBox"/>
          <p:cNvSpPr txBox="1"/>
          <p:nvPr/>
        </p:nvSpPr>
        <p:spPr>
          <a:xfrm>
            <a:off x="195072" y="6449568"/>
            <a:ext cx="11213326" cy="307777"/>
          </a:xfrm>
          <a:prstGeom prst="rect">
            <a:avLst/>
          </a:prstGeom>
          <a:noFill/>
        </p:spPr>
        <p:txBody>
          <a:bodyPr wrap="none" rtlCol="0">
            <a:spAutoFit/>
          </a:bodyPr>
          <a:lstStyle/>
          <a:p>
            <a:r>
              <a:rPr lang="el-GR" sz="1400" i="1" dirty="0" smtClean="0"/>
              <a:t>Επεξεργασία στοιχείων: Παρατηρητήριο Θεμάτων Αναπηρίας/ </a:t>
            </a:r>
            <a:r>
              <a:rPr lang="el-GR" sz="1400" i="1" dirty="0" smtClean="0"/>
              <a:t>Πηγή </a:t>
            </a:r>
            <a:r>
              <a:rPr lang="el-GR" sz="1400" i="1" dirty="0" smtClean="0"/>
              <a:t>στοιχείων: Ειδικό Ευρωβαρόμετρο για τις Διακρίσεις στην Ε.Ε.</a:t>
            </a:r>
            <a:endParaRPr lang="el-GR" sz="1400" i="1" dirty="0"/>
          </a:p>
        </p:txBody>
      </p:sp>
    </p:spTree>
    <p:extLst>
      <p:ext uri="{BB962C8B-B14F-4D97-AF65-F5344CB8AC3E}">
        <p14:creationId xmlns:p14="http://schemas.microsoft.com/office/powerpoint/2010/main" xmlns="" val="1069912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D57F1E4F-1CFF-5643-939E-217C01CDF565}" type="slidenum">
              <a:rPr lang="en-US" smtClean="0"/>
              <a:pPr/>
              <a:t>29</a:t>
            </a:fld>
            <a:endParaRPr lang="en-US" dirty="0"/>
          </a:p>
        </p:txBody>
      </p:sp>
      <p:graphicFrame>
        <p:nvGraphicFramePr>
          <p:cNvPr id="5" name="Θέση περιεχομένου 4" descr="2019: Ελλάδα 51%, Ε.Ε. 41% &#10;2015: Ελλάδα 49%, Ε.Ε. 46% &#10;2012: Ελλάδα 48%, Ε.Ε. 40% &#10;2009: Ελλάδα 43%, Ε.Ε. 37%&#10;2006: Ελλάδα 57%, Ε.Ε. 49%"/>
          <p:cNvGraphicFramePr>
            <a:graphicFrameLocks noGrp="1"/>
          </p:cNvGraphicFramePr>
          <p:nvPr>
            <p:ph idx="4294967295"/>
            <p:extLst>
              <p:ext uri="{D42A27DB-BD31-4B8C-83A1-F6EECF244321}">
                <p14:modId xmlns:p14="http://schemas.microsoft.com/office/powerpoint/2010/main" xmlns="" val="420992059"/>
              </p:ext>
            </p:extLst>
          </p:nvPr>
        </p:nvGraphicFramePr>
        <p:xfrm>
          <a:off x="438912" y="182880"/>
          <a:ext cx="9717024" cy="6217920"/>
        </p:xfrm>
        <a:graphic>
          <a:graphicData uri="http://schemas.openxmlformats.org/drawingml/2006/chart">
            <c:chart xmlns:c="http://schemas.openxmlformats.org/drawingml/2006/chart" xmlns:r="http://schemas.openxmlformats.org/officeDocument/2006/relationships" r:id="rId2"/>
          </a:graphicData>
        </a:graphic>
      </p:graphicFrame>
      <p:sp>
        <p:nvSpPr>
          <p:cNvPr id="6" name="5 - TextBox"/>
          <p:cNvSpPr txBox="1"/>
          <p:nvPr/>
        </p:nvSpPr>
        <p:spPr>
          <a:xfrm>
            <a:off x="353568" y="6437376"/>
            <a:ext cx="11213326" cy="307777"/>
          </a:xfrm>
          <a:prstGeom prst="rect">
            <a:avLst/>
          </a:prstGeom>
          <a:noFill/>
        </p:spPr>
        <p:txBody>
          <a:bodyPr wrap="none" rtlCol="0">
            <a:spAutoFit/>
          </a:bodyPr>
          <a:lstStyle/>
          <a:p>
            <a:r>
              <a:rPr lang="el-GR" sz="1400" i="1" dirty="0" smtClean="0"/>
              <a:t>Επεξεργασία στοιχείων: Παρατηρητήριο Θεμάτων Αναπηρίας/ </a:t>
            </a:r>
            <a:r>
              <a:rPr lang="el-GR" sz="1400" i="1" dirty="0" smtClean="0"/>
              <a:t>Πηγή </a:t>
            </a:r>
            <a:r>
              <a:rPr lang="el-GR" sz="1400" i="1" dirty="0" smtClean="0"/>
              <a:t>στοιχείων: Ειδικό Ευρωβαρόμετρο για τις Διακρίσεις στην Ε.Ε.</a:t>
            </a:r>
            <a:endParaRPr lang="el-GR" sz="1400" i="1" dirty="0"/>
          </a:p>
        </p:txBody>
      </p:sp>
    </p:spTree>
    <p:extLst>
      <p:ext uri="{BB962C8B-B14F-4D97-AF65-F5344CB8AC3E}">
        <p14:creationId xmlns:p14="http://schemas.microsoft.com/office/powerpoint/2010/main" xmlns="" val="10277977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12342" y="762653"/>
            <a:ext cx="9516395" cy="752390"/>
          </a:xfrm>
        </p:spPr>
        <p:txBody>
          <a:bodyPr/>
          <a:lstStyle/>
          <a:p>
            <a:r>
              <a:rPr lang="el-GR" dirty="0"/>
              <a:t>Μεθοδολογική Προσέγγιση και διάχυση των στατιστικών δεδομένων στην κοινωνία</a:t>
            </a:r>
          </a:p>
        </p:txBody>
      </p:sp>
      <p:sp>
        <p:nvSpPr>
          <p:cNvPr id="3" name="Θέση περιεχομένου 2"/>
          <p:cNvSpPr>
            <a:spLocks noGrp="1"/>
          </p:cNvSpPr>
          <p:nvPr>
            <p:ph idx="1"/>
          </p:nvPr>
        </p:nvSpPr>
        <p:spPr>
          <a:xfrm>
            <a:off x="883578" y="2332614"/>
            <a:ext cx="10582382" cy="4231045"/>
          </a:xfrm>
        </p:spPr>
        <p:txBody>
          <a:bodyPr>
            <a:normAutofit lnSpcReduction="10000"/>
          </a:bodyPr>
          <a:lstStyle/>
          <a:p>
            <a:pPr marL="0" indent="0" algn="just">
              <a:buNone/>
            </a:pPr>
            <a:r>
              <a:rPr lang="el-GR" dirty="0"/>
              <a:t>Το </a:t>
            </a:r>
            <a:r>
              <a:rPr lang="el-GR" b="1" dirty="0">
                <a:effectLst>
                  <a:outerShdw blurRad="38100" dist="38100" dir="2700000" algn="tl">
                    <a:srgbClr val="000000">
                      <a:alpha val="43137"/>
                    </a:srgbClr>
                  </a:outerShdw>
                </a:effectLst>
              </a:rPr>
              <a:t>Παρατηρητήριο Θεμάτων Αναπηρίας, αντιμετωπίζει τα στατιστικά δεδομένα ως εν δυνάμει δείκτες παρακολούθησης της Σύμβασης, και εργάζεται ως εξής: </a:t>
            </a:r>
          </a:p>
          <a:p>
            <a:pPr algn="just"/>
            <a:r>
              <a:rPr lang="el-GR" dirty="0" smtClean="0"/>
              <a:t>Λαμβάνει </a:t>
            </a:r>
            <a:r>
              <a:rPr lang="el-GR" dirty="0"/>
              <a:t>από επίσημους φορείς πρωτογενή στοιχεία </a:t>
            </a:r>
            <a:r>
              <a:rPr lang="el-GR" dirty="0" smtClean="0"/>
              <a:t>και </a:t>
            </a:r>
            <a:r>
              <a:rPr lang="el-GR" b="1" dirty="0" smtClean="0"/>
              <a:t>πραγματοποιεί τις δικές του στατιστικές αναλύσεις, </a:t>
            </a:r>
            <a:endParaRPr lang="el-GR" b="1" dirty="0"/>
          </a:p>
          <a:p>
            <a:pPr algn="just"/>
            <a:r>
              <a:rPr lang="el-GR" b="1" dirty="0"/>
              <a:t>αξιολογεί τα υφιστάμενα δεδομένα </a:t>
            </a:r>
            <a:r>
              <a:rPr lang="el-GR" dirty="0"/>
              <a:t>και τις μεθοδολογίες τους, στη βάση κριτηρίων συνάφειας με τα δικαιώματα και τη φιλοσοφία της Σύμβασης, </a:t>
            </a:r>
          </a:p>
          <a:p>
            <a:pPr algn="just"/>
            <a:r>
              <a:rPr lang="el-GR" b="1" dirty="0"/>
              <a:t>προσδιορίζει ελλείψεις </a:t>
            </a:r>
            <a:r>
              <a:rPr lang="el-GR" dirty="0"/>
              <a:t>σε αναγκαία δεδομένα για την παρακολούθηση της Σύμβασης,  </a:t>
            </a:r>
          </a:p>
          <a:p>
            <a:pPr algn="just"/>
            <a:r>
              <a:rPr lang="el-GR" b="1" dirty="0"/>
              <a:t>αναπτύσσει δράση με στόχο την αναδιαμόρφωση της εγχώριας έρευνας για την αναπηρία</a:t>
            </a:r>
            <a:r>
              <a:rPr lang="el-GR" dirty="0"/>
              <a:t>,</a:t>
            </a:r>
            <a:r>
              <a:rPr lang="en-US" dirty="0"/>
              <a:t> </a:t>
            </a:r>
            <a:r>
              <a:rPr lang="el-GR" dirty="0"/>
              <a:t>υποβάλλοντας προτάσεις ώστε να εμπλουτίζονται οι εθνικές στατιστικές με αξιόπιστα και χρήσιμα </a:t>
            </a:r>
            <a:r>
              <a:rPr lang="el-GR" dirty="0" smtClean="0"/>
              <a:t>στοιχεία,</a:t>
            </a:r>
            <a:endParaRPr lang="el-GR" dirty="0"/>
          </a:p>
          <a:p>
            <a:pPr algn="just"/>
            <a:r>
              <a:rPr lang="el-GR" b="1" dirty="0" smtClean="0"/>
              <a:t>με</a:t>
            </a:r>
            <a:r>
              <a:rPr lang="el-GR" b="1" dirty="0" smtClean="0"/>
              <a:t>ριμνά </a:t>
            </a:r>
            <a:r>
              <a:rPr lang="el-GR" b="1" dirty="0"/>
              <a:t>για την ευρεία διάχυση των στατιστικών δεδομένων, μέσω των Δελτίων Στατιστικής Πληροφόρησης, δημοσιεύοντας ακόμα και για πρώτη φορά στην Ελλάδα, στοιχεία</a:t>
            </a:r>
            <a:r>
              <a:rPr lang="el-GR" dirty="0"/>
              <a:t> που δεν είχαν δει το φως της δημοσιότητας. </a:t>
            </a:r>
          </a:p>
        </p:txBody>
      </p:sp>
      <p:sp>
        <p:nvSpPr>
          <p:cNvPr id="4" name="Θέση αριθμού διαφάνειας 3"/>
          <p:cNvSpPr>
            <a:spLocks noGrp="1"/>
          </p:cNvSpPr>
          <p:nvPr>
            <p:ph type="sldNum" sz="quarter" idx="12"/>
          </p:nvPr>
        </p:nvSpPr>
        <p:spPr/>
        <p:txBody>
          <a:bodyPr/>
          <a:lstStyle/>
          <a:p>
            <a:fld id="{D57F1E4F-1CFF-5643-939E-217C01CDF565}" type="slidenum">
              <a:rPr lang="en-US" smtClean="0"/>
              <a:pPr/>
              <a:t>3</a:t>
            </a:fld>
            <a:endParaRPr lang="en-US" dirty="0"/>
          </a:p>
        </p:txBody>
      </p:sp>
    </p:spTree>
    <p:extLst>
      <p:ext uri="{BB962C8B-B14F-4D97-AF65-F5344CB8AC3E}">
        <p14:creationId xmlns:p14="http://schemas.microsoft.com/office/powerpoint/2010/main" xmlns="" val="36308624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D57F1E4F-1CFF-5643-939E-217C01CDF565}" type="slidenum">
              <a:rPr lang="en-US" smtClean="0"/>
              <a:pPr/>
              <a:t>30</a:t>
            </a:fld>
            <a:endParaRPr lang="en-US" dirty="0"/>
          </a:p>
        </p:txBody>
      </p:sp>
      <p:graphicFrame>
        <p:nvGraphicFramePr>
          <p:cNvPr id="18" name="Θέση περιεχομένου 17" descr="Συμφωνώ απολύτως: Ελλάδα 60%, ΕΕ28 49%&#10;Μάλλον Συμφωνώ: Ελλάδα 33%, ΕΕ28 37%&#10;Μάλλον Διαφωνώ: Ελλάδα 3%, ΕΕ28 6%&#10;Διαφωνώ απολύτως: Ελλάδα 2%, ΕΕ28 4%&#10;Δ.Γ.: Ελλάδα 2%, ΕΕ28 4%">
            <a:extLst/>
          </p:cNvPr>
          <p:cNvGraphicFramePr>
            <a:graphicFrameLocks noGrp="1"/>
          </p:cNvGraphicFramePr>
          <p:nvPr>
            <p:ph idx="4294967295"/>
            <p:extLst>
              <p:ext uri="{D42A27DB-BD31-4B8C-83A1-F6EECF244321}">
                <p14:modId xmlns:p14="http://schemas.microsoft.com/office/powerpoint/2010/main" xmlns="" val="1913179608"/>
              </p:ext>
            </p:extLst>
          </p:nvPr>
        </p:nvGraphicFramePr>
        <p:xfrm>
          <a:off x="256032" y="146304"/>
          <a:ext cx="9790176" cy="6156960"/>
        </p:xfrm>
        <a:graphic>
          <a:graphicData uri="http://schemas.openxmlformats.org/drawingml/2006/chart">
            <c:chart xmlns:c="http://schemas.openxmlformats.org/drawingml/2006/chart" xmlns:r="http://schemas.openxmlformats.org/officeDocument/2006/relationships" r:id="rId2"/>
          </a:graphicData>
        </a:graphic>
      </p:graphicFrame>
      <p:sp>
        <p:nvSpPr>
          <p:cNvPr id="5" name="4 - TextBox"/>
          <p:cNvSpPr txBox="1"/>
          <p:nvPr/>
        </p:nvSpPr>
        <p:spPr>
          <a:xfrm>
            <a:off x="243840" y="6449568"/>
            <a:ext cx="11213326" cy="307777"/>
          </a:xfrm>
          <a:prstGeom prst="rect">
            <a:avLst/>
          </a:prstGeom>
          <a:noFill/>
        </p:spPr>
        <p:txBody>
          <a:bodyPr wrap="none" rtlCol="0">
            <a:spAutoFit/>
          </a:bodyPr>
          <a:lstStyle/>
          <a:p>
            <a:r>
              <a:rPr lang="el-GR" sz="1400" i="1" dirty="0" smtClean="0"/>
              <a:t>Επεξεργασία στοιχείων: Παρατηρητήριο Θεμάτων Αναπηρίας/ </a:t>
            </a:r>
            <a:r>
              <a:rPr lang="el-GR" sz="1400" i="1" dirty="0" smtClean="0"/>
              <a:t>Πηγή </a:t>
            </a:r>
            <a:r>
              <a:rPr lang="el-GR" sz="1400" i="1" dirty="0" smtClean="0"/>
              <a:t>στοιχείων: Ειδικό Ευρωβαρόμετρο για τις Διακρίσεις στην Ε.Ε.</a:t>
            </a:r>
            <a:endParaRPr lang="el-GR" sz="1400" i="1" dirty="0"/>
          </a:p>
        </p:txBody>
      </p:sp>
    </p:spTree>
    <p:extLst>
      <p:ext uri="{BB962C8B-B14F-4D97-AF65-F5344CB8AC3E}">
        <p14:creationId xmlns:p14="http://schemas.microsoft.com/office/powerpoint/2010/main" xmlns="" val="41668352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6</a:t>
            </a:r>
            <a:r>
              <a:rPr lang="el-GR" baseline="30000" dirty="0"/>
              <a:t>ο</a:t>
            </a:r>
            <a:r>
              <a:rPr lang="el-GR" dirty="0"/>
              <a:t> Δελτίο στατιστικής πληροφόρησης: Βασικά συμπεράσματα</a:t>
            </a:r>
          </a:p>
        </p:txBody>
      </p:sp>
      <p:sp>
        <p:nvSpPr>
          <p:cNvPr id="3" name="Θέση περιεχομένου 2"/>
          <p:cNvSpPr>
            <a:spLocks noGrp="1"/>
          </p:cNvSpPr>
          <p:nvPr>
            <p:ph idx="1"/>
          </p:nvPr>
        </p:nvSpPr>
        <p:spPr>
          <a:xfrm>
            <a:off x="841248" y="2450592"/>
            <a:ext cx="10391043" cy="4120896"/>
          </a:xfrm>
        </p:spPr>
        <p:style>
          <a:lnRef idx="1">
            <a:schemeClr val="accent1"/>
          </a:lnRef>
          <a:fillRef idx="3">
            <a:schemeClr val="accent1"/>
          </a:fillRef>
          <a:effectRef idx="2">
            <a:schemeClr val="accent1"/>
          </a:effectRef>
          <a:fontRef idx="minor">
            <a:schemeClr val="lt1"/>
          </a:fontRef>
        </p:style>
        <p:txBody>
          <a:bodyPr>
            <a:normAutofit lnSpcReduction="10000"/>
          </a:bodyPr>
          <a:lstStyle/>
          <a:p>
            <a:pPr marL="182563" indent="-182563" algn="just">
              <a:buFont typeface="Wingdings" pitchFamily="2" charset="2"/>
              <a:buChar char="Ø"/>
            </a:pPr>
            <a:r>
              <a:rPr lang="el-GR" b="1" i="1" dirty="0"/>
              <a:t>Τα στοιχεία οδηγούν στο συμπέρασμα ότι παρόλο που η Ελληνική κοινωνία, έχει κάνει ουσιαστικά βήματα προς την αποδοχή της αναπηρίας ως μέρος της ανθρώπινης ποικιλομορφίας, οι διακρίσεις λόγω αναπηρίας στην Ελλάδα παραμένουν εκτεταμένες, και εξακολουθούν να υφέρπουν στις αντιλήψεις και στις στάσεις των πολιτών αρνητικά στερεότυπα και προκαταλήψεις για τα άτομα με αναπηρία. </a:t>
            </a:r>
          </a:p>
          <a:p>
            <a:pPr marL="182563" indent="-182563" algn="just">
              <a:buFont typeface="Wingdings" pitchFamily="2" charset="2"/>
              <a:buChar char="Ø"/>
            </a:pPr>
            <a:r>
              <a:rPr lang="el-GR" b="1" i="1" dirty="0" smtClean="0"/>
              <a:t>Τα ευρήματα του 6</a:t>
            </a:r>
            <a:r>
              <a:rPr lang="el-GR" b="1" i="1" baseline="30000" dirty="0" smtClean="0"/>
              <a:t>ου</a:t>
            </a:r>
            <a:r>
              <a:rPr lang="el-GR" b="1" i="1" dirty="0" smtClean="0"/>
              <a:t> δελτίου,  ενισχύουν την απαίτηση προς το ελληνικό κράτος, να λάβει όλα τα κατάλληλα μέτρα, σύμφωνα με το άρθρο 8 της Σύμβασης, ώστε να εμπεδωθεί πλέον στην κοινωνία μας η σύγχρονη αντίληψη για την αναπηρία, ως μέρος της ανθρώπινης ποικιλομορφίας.</a:t>
            </a:r>
          </a:p>
          <a:p>
            <a:pPr marL="182563" indent="-182563" algn="just">
              <a:buFont typeface="Wingdings" pitchFamily="2" charset="2"/>
              <a:buChar char="Ø"/>
            </a:pPr>
            <a:r>
              <a:rPr lang="el-GR" b="1" i="1" dirty="0" smtClean="0"/>
              <a:t>Επιβεβαιώνεται </a:t>
            </a:r>
            <a:r>
              <a:rPr lang="el-GR" b="1" i="1" dirty="0"/>
              <a:t>και από αυτά τα δεδομένα η επιτακτική αναγκαιότητα για επέκταση της νομικής προστασίας κατά των διακρίσεων λόγω αναπηρίας πέραν του πεδίου της απασχόλησης, ως κομβική προϋπόθεση ενός ολοκληρωμένου εθνικού σχεδίου εφαρμογής της Σύμβασης, σύμφωνα </a:t>
            </a:r>
            <a:r>
              <a:rPr lang="el-GR" b="1" i="1" dirty="0" smtClean="0"/>
              <a:t>και με </a:t>
            </a:r>
            <a:r>
              <a:rPr lang="el-GR" b="1" i="1" dirty="0"/>
              <a:t>τις συστάσεις της Επιτροπής των Ηνωμένων Εθνών. </a:t>
            </a:r>
            <a:endParaRPr lang="el-GR" b="1" i="1" dirty="0" smtClean="0"/>
          </a:p>
          <a:p>
            <a:pPr marL="0" indent="0" algn="just">
              <a:buNone/>
            </a:pPr>
            <a:endParaRPr lang="el-GR" b="1" i="1" dirty="0"/>
          </a:p>
        </p:txBody>
      </p:sp>
      <p:sp>
        <p:nvSpPr>
          <p:cNvPr id="4" name="Θέση αριθμού διαφάνειας 3"/>
          <p:cNvSpPr>
            <a:spLocks noGrp="1"/>
          </p:cNvSpPr>
          <p:nvPr>
            <p:ph type="sldNum" sz="quarter" idx="12"/>
          </p:nvPr>
        </p:nvSpPr>
        <p:spPr/>
        <p:txBody>
          <a:bodyPr/>
          <a:lstStyle/>
          <a:p>
            <a:fld id="{D57F1E4F-1CFF-5643-939E-217C01CDF565}" type="slidenum">
              <a:rPr lang="en-US" smtClean="0"/>
              <a:pPr/>
              <a:t>31</a:t>
            </a:fld>
            <a:endParaRPr lang="en-US" dirty="0"/>
          </a:p>
        </p:txBody>
      </p:sp>
    </p:spTree>
    <p:extLst>
      <p:ext uri="{BB962C8B-B14F-4D97-AF65-F5344CB8AC3E}">
        <p14:creationId xmlns:p14="http://schemas.microsoft.com/office/powerpoint/2010/main" xmlns="" val="34418981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lstStyle/>
          <a:p>
            <a:r>
              <a:rPr lang="el-GR" dirty="0"/>
              <a:t>Ευχαριστώ πολύ για την προσοχή σας!</a:t>
            </a:r>
          </a:p>
        </p:txBody>
      </p:sp>
      <p:sp>
        <p:nvSpPr>
          <p:cNvPr id="4" name="Θέση αριθμού διαφάνειας 3"/>
          <p:cNvSpPr>
            <a:spLocks noGrp="1"/>
          </p:cNvSpPr>
          <p:nvPr>
            <p:ph type="sldNum" sz="quarter" idx="12"/>
          </p:nvPr>
        </p:nvSpPr>
        <p:spPr/>
        <p:txBody>
          <a:bodyPr/>
          <a:lstStyle/>
          <a:p>
            <a:fld id="{D57F1E4F-1CFF-5643-939E-217C01CDF565}" type="slidenum">
              <a:rPr lang="en-US" smtClean="0"/>
              <a:pPr/>
              <a:t>32</a:t>
            </a:fld>
            <a:endParaRPr lang="en-US" dirty="0"/>
          </a:p>
        </p:txBody>
      </p:sp>
      <p:pic>
        <p:nvPicPr>
          <p:cNvPr id="7" name="Picture 3" descr="A screenshot of a cell phone&#10;&#10;Description automatically generated">
            <a:extLst/>
          </p:cNvPr>
          <p:cNvPicPr/>
          <p:nvPr/>
        </p:nvPicPr>
        <p:blipFill>
          <a:blip r:embed="rId2">
            <a:extLst>
              <a:ext uri="{28A0092B-C50C-407E-A947-70E740481C1C}">
                <a14:useLocalDpi xmlns:a14="http://schemas.microsoft.com/office/drawing/2010/main" xmlns="" val="0"/>
              </a:ext>
            </a:extLst>
          </a:blip>
          <a:stretch>
            <a:fillRect/>
          </a:stretch>
        </p:blipFill>
        <p:spPr>
          <a:xfrm>
            <a:off x="501302" y="5416061"/>
            <a:ext cx="8230715" cy="949815"/>
          </a:xfrm>
          <a:prstGeom prst="rect">
            <a:avLst/>
          </a:prstGeom>
          <a:effectLst/>
        </p:spPr>
      </p:pic>
      <p:pic>
        <p:nvPicPr>
          <p:cNvPr id="8" name="Picture 20">
            <a:extLst/>
          </p:cNvPr>
          <p:cNvPicPr>
            <a:picLocks noChangeAspect="1"/>
          </p:cNvPicPr>
          <p:nvPr/>
        </p:nvPicPr>
        <p:blipFill>
          <a:blip r:embed="rId3"/>
          <a:stretch>
            <a:fillRect/>
          </a:stretch>
        </p:blipFill>
        <p:spPr>
          <a:xfrm>
            <a:off x="10107595" y="5249876"/>
            <a:ext cx="1432200" cy="1116000"/>
          </a:xfrm>
          <a:prstGeom prst="rect">
            <a:avLst/>
          </a:prstGeom>
        </p:spPr>
      </p:pic>
    </p:spTree>
    <p:extLst>
      <p:ext uri="{BB962C8B-B14F-4D97-AF65-F5344CB8AC3E}">
        <p14:creationId xmlns:p14="http://schemas.microsoft.com/office/powerpoint/2010/main" xmlns="" val="34679716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11658" y="798726"/>
            <a:ext cx="9575515" cy="954107"/>
          </a:xfrm>
        </p:spPr>
        <p:txBody>
          <a:bodyPr wrap="square">
            <a:spAutoFit/>
          </a:bodyPr>
          <a:lstStyle/>
          <a:p>
            <a:r>
              <a:rPr lang="el-GR" sz="2800" dirty="0"/>
              <a:t>Η διάχυση των στατιστικών δεδομένων μέσω των Δελτίων Στατιστικής Πληροφόρησης </a:t>
            </a:r>
          </a:p>
        </p:txBody>
      </p:sp>
      <p:sp>
        <p:nvSpPr>
          <p:cNvPr id="3" name="Θέση περιεχομένου 2"/>
          <p:cNvSpPr>
            <a:spLocks noGrp="1"/>
          </p:cNvSpPr>
          <p:nvPr>
            <p:ph idx="1"/>
          </p:nvPr>
        </p:nvSpPr>
        <p:spPr>
          <a:xfrm>
            <a:off x="693349" y="2337738"/>
            <a:ext cx="10875577" cy="3616375"/>
          </a:xfrm>
        </p:spPr>
        <p:txBody>
          <a:bodyPr>
            <a:spAutoFit/>
          </a:bodyPr>
          <a:lstStyle/>
          <a:p>
            <a:pPr algn="just"/>
            <a:r>
              <a:rPr lang="el-GR" sz="1700" dirty="0"/>
              <a:t>Έως σήμερα, έχουν δημοσιευτεί 6 Δελτία, με θέματα:  </a:t>
            </a:r>
            <a:r>
              <a:rPr lang="el-GR" sz="1700" b="1" dirty="0"/>
              <a:t>Φτώχεια και  κοινωνικός αποκλεισμός, απασχόληση (α &amp; β), εκπαίδευση,  πολιτιστική και κοινωνική συμμετοχή, και «Διακρίσεις, στάσεις και αντιλήψεις για την αναπηρία», </a:t>
            </a:r>
            <a:r>
              <a:rPr lang="el-GR" sz="1700" dirty="0"/>
              <a:t>που υπήρξε και το αντικείμενο του πρόσφατου 6</a:t>
            </a:r>
            <a:r>
              <a:rPr lang="el-GR" sz="1700" baseline="30000" dirty="0"/>
              <a:t>ου</a:t>
            </a:r>
            <a:r>
              <a:rPr lang="el-GR" sz="1700" dirty="0"/>
              <a:t> Δελτίου μας. </a:t>
            </a:r>
          </a:p>
          <a:p>
            <a:pPr algn="just"/>
            <a:r>
              <a:rPr lang="el-GR" sz="1700" dirty="0"/>
              <a:t>Τα δεδομένα αυτά μας </a:t>
            </a:r>
            <a:r>
              <a:rPr lang="el-GR" sz="1700" b="1" dirty="0"/>
              <a:t>επιτρέπουν να έχουμε μια πρώτη αποτύπωση των συνθηκών άσκησης των δικαιωμάτων, </a:t>
            </a:r>
            <a:r>
              <a:rPr lang="el-GR" sz="1700" b="1" dirty="0" smtClean="0"/>
              <a:t>αναδεικνύοντας </a:t>
            </a:r>
            <a:r>
              <a:rPr lang="el-GR" sz="1700" b="1" dirty="0"/>
              <a:t>τις </a:t>
            </a:r>
            <a:r>
              <a:rPr lang="el-GR" sz="1700" b="1" u="sng" dirty="0"/>
              <a:t>υφιστάμενες ανισότητες και τα εμπόδια που αντιμετωπίζουν τα άτομα με αναπηρία</a:t>
            </a:r>
            <a:r>
              <a:rPr lang="el-GR" sz="1700" dirty="0"/>
              <a:t> σε βασικούς τομείς της δημόσιας ζωής. </a:t>
            </a:r>
          </a:p>
          <a:p>
            <a:pPr algn="just"/>
            <a:r>
              <a:rPr lang="el-GR" sz="1700" dirty="0"/>
              <a:t>Ο λόγος που τα παρουσιάζουμε σήμερα είναι ότι αποτελούν ένα </a:t>
            </a:r>
            <a:r>
              <a:rPr lang="el-GR" sz="1700" b="1" dirty="0"/>
              <a:t>στοιχειώδες γνωστικό υπόβαθρο για την χάραξη πολιτικών προτεραιοτήτων και στόχων</a:t>
            </a:r>
            <a:r>
              <a:rPr lang="el-GR" sz="1700" dirty="0"/>
              <a:t> αναφορικά με την εφαρμογή της Σύμβασης και την προώθηση της ίσης μεταχείρισης των ατόμων με αναπηρία στη χώρα. </a:t>
            </a:r>
          </a:p>
          <a:p>
            <a:pPr algn="just"/>
            <a:r>
              <a:rPr lang="el-GR" sz="1700" dirty="0"/>
              <a:t>Στη συνέχεια, θα σταθούμε σε βασικά ευρήματα και συμπεράσματα που πρέπει να ληφθούν υπόψη σε συνδυασμό με τις συστάσεις της επιτροπής, στη χάραξη ενός εθνικού προγράμματος εφαρμογής της Σύμβασης.  </a:t>
            </a:r>
          </a:p>
        </p:txBody>
      </p:sp>
      <p:sp>
        <p:nvSpPr>
          <p:cNvPr id="4" name="Θέση αριθμού διαφάνειας 3"/>
          <p:cNvSpPr>
            <a:spLocks noGrp="1"/>
          </p:cNvSpPr>
          <p:nvPr>
            <p:ph type="sldNum" sz="quarter" idx="12"/>
          </p:nvPr>
        </p:nvSpPr>
        <p:spPr/>
        <p:txBody>
          <a:bodyPr/>
          <a:lstStyle/>
          <a:p>
            <a:fld id="{D57F1E4F-1CFF-5643-939E-217C01CDF565}" type="slidenum">
              <a:rPr lang="en-US" smtClean="0"/>
              <a:pPr/>
              <a:t>4</a:t>
            </a:fld>
            <a:endParaRPr lang="en-US" dirty="0"/>
          </a:p>
        </p:txBody>
      </p:sp>
    </p:spTree>
    <p:extLst>
      <p:ext uri="{BB962C8B-B14F-4D97-AF65-F5344CB8AC3E}">
        <p14:creationId xmlns:p14="http://schemas.microsoft.com/office/powerpoint/2010/main" xmlns="" val="13966938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a:xfrm>
            <a:off x="572757" y="800369"/>
            <a:ext cx="9586128" cy="706964"/>
          </a:xfrm>
        </p:spPr>
        <p:txBody>
          <a:bodyPr>
            <a:noAutofit/>
          </a:bodyPr>
          <a:lstStyle/>
          <a:p>
            <a:r>
              <a:rPr lang="el-GR" sz="2800" dirty="0"/>
              <a:t>1</a:t>
            </a:r>
            <a:r>
              <a:rPr lang="el-GR" sz="2800" baseline="30000" dirty="0"/>
              <a:t>Ο</a:t>
            </a:r>
            <a:r>
              <a:rPr lang="el-GR" sz="2800" dirty="0"/>
              <a:t> ΔΕΛΤΙΟ: Φ</a:t>
            </a:r>
            <a:r>
              <a:rPr lang="el-GR" sz="2800" b="1" dirty="0"/>
              <a:t>τώχεια &amp; Αναπηρία: </a:t>
            </a:r>
            <a:r>
              <a:rPr lang="en-US" sz="2800" b="1" dirty="0"/>
              <a:t>“</a:t>
            </a:r>
            <a:r>
              <a:rPr lang="el-GR" sz="2800" b="1" dirty="0"/>
              <a:t>ζεύγος</a:t>
            </a:r>
            <a:r>
              <a:rPr lang="en-US" sz="2800" b="1" dirty="0"/>
              <a:t>”</a:t>
            </a:r>
            <a:r>
              <a:rPr lang="el-GR" sz="2800" b="1" dirty="0"/>
              <a:t> αχώριστο…</a:t>
            </a:r>
            <a:endParaRPr lang="el-GR" sz="2800" dirty="0"/>
          </a:p>
        </p:txBody>
      </p:sp>
      <p:sp>
        <p:nvSpPr>
          <p:cNvPr id="3" name="Θέση περιεχομένου 2"/>
          <p:cNvSpPr>
            <a:spLocks noGrp="1"/>
          </p:cNvSpPr>
          <p:nvPr>
            <p:ph idx="1"/>
          </p:nvPr>
        </p:nvSpPr>
        <p:spPr>
          <a:xfrm>
            <a:off x="837962" y="2353056"/>
            <a:ext cx="10035785" cy="3957883"/>
          </a:xfrm>
        </p:spPr>
        <p:txBody>
          <a:bodyPr>
            <a:noAutofit/>
          </a:bodyPr>
          <a:lstStyle/>
          <a:p>
            <a:pPr algn="just">
              <a:lnSpc>
                <a:spcPct val="150000"/>
              </a:lnSpc>
            </a:pPr>
            <a:r>
              <a:rPr lang="el-GR" dirty="0"/>
              <a:t>Τα στοιχεία της Έρευνας Εισοδήματος και Συνθηκών Διαβίωσης των Νοικοκυριών </a:t>
            </a:r>
            <a:r>
              <a:rPr lang="el-GR" dirty="0" smtClean="0"/>
              <a:t>της Ελληνικής Στατιστικής Αρχής ήταν </a:t>
            </a:r>
            <a:r>
              <a:rPr lang="el-GR" dirty="0"/>
              <a:t>αποκαρδιωτικά για την Ελλάδα το 2016, με τον </a:t>
            </a:r>
            <a:r>
              <a:rPr lang="el-GR" b="1" dirty="0"/>
              <a:t>συνολικό πληθυσμό των πολιτών που βρισκόταν σε κίνδυνο φτώχειας ή κοινωνικού αποκλεισμού να ανέρχεται στο 35,6% </a:t>
            </a:r>
            <a:r>
              <a:rPr lang="el-GR" dirty="0"/>
              <a:t>(3.789.300 άτομα).</a:t>
            </a:r>
          </a:p>
          <a:p>
            <a:pPr algn="just">
              <a:lnSpc>
                <a:spcPct val="150000"/>
              </a:lnSpc>
            </a:pPr>
            <a:r>
              <a:rPr lang="el-GR" dirty="0"/>
              <a:t>Για τον πληθυσμό των ατόμων με αναπηρία και τις οικογένειές τους, ο «κίνδυνος της φτώχειας ή/και κοινωνικού αποκλεισμού», καταγράφηκε ακόμα πιο εκτεταμένος, </a:t>
            </a:r>
            <a:r>
              <a:rPr lang="el-GR" b="1" dirty="0"/>
              <a:t>επιβεβαιώνοντας την </a:t>
            </a:r>
            <a:r>
              <a:rPr lang="el-GR" b="1" u="sng" dirty="0">
                <a:solidFill>
                  <a:srgbClr val="C00000"/>
                </a:solidFill>
              </a:rPr>
              <a:t>ισχυρή συσχέτιση της αναπηρίας με τη φτώχεια</a:t>
            </a:r>
            <a:r>
              <a:rPr lang="el-GR" b="1" dirty="0"/>
              <a:t>, αλλά και την </a:t>
            </a:r>
            <a:r>
              <a:rPr lang="el-GR" b="1" u="sng" dirty="0">
                <a:solidFill>
                  <a:srgbClr val="C00000"/>
                </a:solidFill>
              </a:rPr>
              <a:t>επίδραση της βαρύτητας της αναπηρίας </a:t>
            </a:r>
            <a:r>
              <a:rPr lang="el-GR" b="1" dirty="0"/>
              <a:t>στη σχέση αυτή</a:t>
            </a:r>
            <a:r>
              <a:rPr lang="el-GR" dirty="0"/>
              <a:t>. </a:t>
            </a:r>
          </a:p>
        </p:txBody>
      </p:sp>
      <p:sp>
        <p:nvSpPr>
          <p:cNvPr id="4" name="Θέση αριθμού διαφάνειας 3"/>
          <p:cNvSpPr>
            <a:spLocks noGrp="1"/>
          </p:cNvSpPr>
          <p:nvPr>
            <p:ph type="sldNum" sz="quarter" idx="12"/>
          </p:nvPr>
        </p:nvSpPr>
        <p:spPr/>
        <p:txBody>
          <a:bodyPr/>
          <a:lstStyle/>
          <a:p>
            <a:fld id="{D57F1E4F-1CFF-5643-939E-217C01CDF565}" type="slidenum">
              <a:rPr lang="en-US" smtClean="0"/>
              <a:pPr/>
              <a:t>5</a:t>
            </a:fld>
            <a:endParaRPr lang="en-US" dirty="0"/>
          </a:p>
        </p:txBody>
      </p:sp>
    </p:spTree>
    <p:extLst>
      <p:ext uri="{BB962C8B-B14F-4D97-AF65-F5344CB8AC3E}">
        <p14:creationId xmlns:p14="http://schemas.microsoft.com/office/powerpoint/2010/main" xmlns="" val="38548254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33984" y="593557"/>
            <a:ext cx="9680448" cy="1384995"/>
          </a:xfrm>
        </p:spPr>
        <p:txBody>
          <a:bodyPr wrap="square">
            <a:spAutoFit/>
          </a:bodyPr>
          <a:lstStyle/>
          <a:p>
            <a:pPr algn="just"/>
            <a:r>
              <a:rPr lang="el-GR" sz="2800" dirty="0"/>
              <a:t>Φτώχεια &amp; Αναπηρία: Τρομακτικά τα επίπεδα φτώχειας και αποκλεισμού στα άτομα με αναπηρία των παραγωγικών ηλικιών</a:t>
            </a:r>
          </a:p>
        </p:txBody>
      </p:sp>
      <p:sp>
        <p:nvSpPr>
          <p:cNvPr id="3" name="Θέση περιεχομένου 2"/>
          <p:cNvSpPr>
            <a:spLocks noGrp="1"/>
          </p:cNvSpPr>
          <p:nvPr>
            <p:ph idx="1"/>
          </p:nvPr>
        </p:nvSpPr>
        <p:spPr>
          <a:xfrm>
            <a:off x="556642" y="2377722"/>
            <a:ext cx="10822557" cy="3842456"/>
          </a:xfrm>
        </p:spPr>
        <p:txBody>
          <a:bodyPr>
            <a:noAutofit/>
          </a:bodyPr>
          <a:lstStyle/>
          <a:p>
            <a:pPr algn="just">
              <a:lnSpc>
                <a:spcPct val="150000"/>
              </a:lnSpc>
            </a:pPr>
            <a:r>
              <a:rPr lang="el-GR" b="1" dirty="0"/>
              <a:t>Σε κίνδυνο φτώχειας ή/και σε κοινωνικό αποκλεισμό </a:t>
            </a:r>
            <a:r>
              <a:rPr lang="el-GR" dirty="0"/>
              <a:t>βρίσκονταν το 2016, το </a:t>
            </a:r>
            <a:r>
              <a:rPr lang="el-GR" b="1" dirty="0"/>
              <a:t>38,2% των ατόμων με σοβαρή αναπηρία</a:t>
            </a:r>
            <a:r>
              <a:rPr lang="el-GR" dirty="0"/>
              <a:t>/ περιορισμό δραστηριότητας (ηλικίας 16 και άνω), και </a:t>
            </a:r>
            <a:r>
              <a:rPr lang="el-GR" b="1" dirty="0"/>
              <a:t>το 43,5% των ατόμων που διαβιούν σε νοικοκυριά που έχουν μέλη με αναπηρία από 67% και άνω</a:t>
            </a:r>
            <a:r>
              <a:rPr lang="el-GR" dirty="0"/>
              <a:t>.</a:t>
            </a:r>
          </a:p>
          <a:p>
            <a:pPr algn="just">
              <a:lnSpc>
                <a:spcPct val="150000"/>
              </a:lnSpc>
            </a:pPr>
            <a:r>
              <a:rPr lang="el-GR" dirty="0"/>
              <a:t>Η πραγματική έκταση της φτώχειας και του κοινωνικού αποκλεισμού των ατόμων με αναπηρία, αποκαλύπτεται εξετάζοντας τον δείκτη στις παραγωγικές ηλικίες 16-64 ετών, και λαμβάνοντας υπόψη τη σοβαρότητα της αναπηρίας.  </a:t>
            </a:r>
          </a:p>
          <a:p>
            <a:pPr algn="just">
              <a:lnSpc>
                <a:spcPct val="150000"/>
              </a:lnSpc>
            </a:pPr>
            <a:endParaRPr lang="el-GR" b="1" dirty="0"/>
          </a:p>
        </p:txBody>
      </p:sp>
      <p:sp>
        <p:nvSpPr>
          <p:cNvPr id="4" name="Θέση αριθμού διαφάνειας 3"/>
          <p:cNvSpPr>
            <a:spLocks noGrp="1"/>
          </p:cNvSpPr>
          <p:nvPr>
            <p:ph type="sldNum" sz="quarter" idx="12"/>
          </p:nvPr>
        </p:nvSpPr>
        <p:spPr/>
        <p:txBody>
          <a:bodyPr/>
          <a:lstStyle/>
          <a:p>
            <a:fld id="{D57F1E4F-1CFF-5643-939E-217C01CDF565}" type="slidenum">
              <a:rPr lang="en-US" smtClean="0"/>
              <a:pPr/>
              <a:t>6</a:t>
            </a:fld>
            <a:endParaRPr lang="en-US" dirty="0"/>
          </a:p>
        </p:txBody>
      </p:sp>
    </p:spTree>
    <p:extLst>
      <p:ext uri="{BB962C8B-B14F-4D97-AF65-F5344CB8AC3E}">
        <p14:creationId xmlns:p14="http://schemas.microsoft.com/office/powerpoint/2010/main" xmlns="" val="5469586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D57F1E4F-1CFF-5643-939E-217C01CDF565}" type="slidenum">
              <a:rPr lang="en-US" smtClean="0"/>
              <a:pPr/>
              <a:t>7</a:t>
            </a:fld>
            <a:endParaRPr lang="en-US" dirty="0"/>
          </a:p>
        </p:txBody>
      </p:sp>
      <p:graphicFrame>
        <p:nvGraphicFramePr>
          <p:cNvPr id="5" name="Γράφημα 4"/>
          <p:cNvGraphicFramePr>
            <a:graphicFrameLocks/>
          </p:cNvGraphicFramePr>
          <p:nvPr>
            <p:extLst>
              <p:ext uri="{D42A27DB-BD31-4B8C-83A1-F6EECF244321}">
                <p14:modId xmlns:p14="http://schemas.microsoft.com/office/powerpoint/2010/main" xmlns="" val="2328408289"/>
              </p:ext>
            </p:extLst>
          </p:nvPr>
        </p:nvGraphicFramePr>
        <p:xfrm>
          <a:off x="341645" y="221064"/>
          <a:ext cx="11615893" cy="6143160"/>
        </p:xfrm>
        <a:graphic>
          <a:graphicData uri="http://schemas.openxmlformats.org/drawingml/2006/chart">
            <c:chart xmlns:c="http://schemas.openxmlformats.org/drawingml/2006/chart" xmlns:r="http://schemas.openxmlformats.org/officeDocument/2006/relationships" r:id="rId2"/>
          </a:graphicData>
        </a:graphic>
      </p:graphicFrame>
      <p:sp>
        <p:nvSpPr>
          <p:cNvPr id="6" name="5 - TextBox"/>
          <p:cNvSpPr txBox="1"/>
          <p:nvPr/>
        </p:nvSpPr>
        <p:spPr>
          <a:xfrm>
            <a:off x="390144" y="6412992"/>
            <a:ext cx="8183651" cy="323165"/>
          </a:xfrm>
          <a:prstGeom prst="rect">
            <a:avLst/>
          </a:prstGeom>
          <a:noFill/>
        </p:spPr>
        <p:txBody>
          <a:bodyPr wrap="none" rtlCol="0">
            <a:spAutoFit/>
          </a:bodyPr>
          <a:lstStyle/>
          <a:p>
            <a:r>
              <a:rPr lang="el-GR" sz="1500" i="1" dirty="0" smtClean="0"/>
              <a:t>Επεξεργασία στοιχείων: Παρατηρητήριο Θεμάτων Αναπηρίας/ Πηγή στοιχείων: ΕΛΣΤΑΤ </a:t>
            </a:r>
            <a:endParaRPr lang="el-GR" sz="1500" i="1" dirty="0"/>
          </a:p>
        </p:txBody>
      </p:sp>
    </p:spTree>
    <p:extLst>
      <p:ext uri="{BB962C8B-B14F-4D97-AF65-F5344CB8AC3E}">
        <p14:creationId xmlns:p14="http://schemas.microsoft.com/office/powerpoint/2010/main" xmlns="" val="11919840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5" name="Θέση αριθμού διαφάνειας 4"/>
          <p:cNvSpPr>
            <a:spLocks noGrp="1"/>
          </p:cNvSpPr>
          <p:nvPr>
            <p:ph type="sldNum" sz="quarter" idx="12"/>
          </p:nvPr>
        </p:nvSpPr>
        <p:spPr/>
        <p:txBody>
          <a:bodyPr/>
          <a:lstStyle/>
          <a:p>
            <a:fld id="{D57F1E4F-1CFF-5643-939E-217C01CDF565}" type="slidenum">
              <a:rPr lang="en-US" smtClean="0"/>
              <a:pPr/>
              <a:t>8</a:t>
            </a:fld>
            <a:endParaRPr lang="en-US" dirty="0"/>
          </a:p>
        </p:txBody>
      </p:sp>
      <p:graphicFrame>
        <p:nvGraphicFramePr>
          <p:cNvPr id="4" name="Θέση περιεχομένου 3"/>
          <p:cNvGraphicFramePr>
            <a:graphicFrameLocks noGrp="1"/>
          </p:cNvGraphicFramePr>
          <p:nvPr>
            <p:ph idx="4294967295"/>
            <p:extLst>
              <p:ext uri="{D42A27DB-BD31-4B8C-83A1-F6EECF244321}">
                <p14:modId xmlns:p14="http://schemas.microsoft.com/office/powerpoint/2010/main" xmlns="" val="1934721340"/>
              </p:ext>
            </p:extLst>
          </p:nvPr>
        </p:nvGraphicFramePr>
        <p:xfrm>
          <a:off x="395111" y="199775"/>
          <a:ext cx="11322756" cy="6201025"/>
        </p:xfrm>
        <a:graphic>
          <a:graphicData uri="http://schemas.openxmlformats.org/drawingml/2006/chart">
            <c:chart xmlns:c="http://schemas.openxmlformats.org/drawingml/2006/chart" xmlns:r="http://schemas.openxmlformats.org/officeDocument/2006/relationships" r:id="rId3"/>
          </a:graphicData>
        </a:graphic>
      </p:graphicFrame>
      <p:sp>
        <p:nvSpPr>
          <p:cNvPr id="2" name="Δεξί άγκιστρο 1"/>
          <p:cNvSpPr/>
          <p:nvPr/>
        </p:nvSpPr>
        <p:spPr>
          <a:xfrm>
            <a:off x="4840224" y="2628145"/>
            <a:ext cx="226165" cy="1273295"/>
          </a:xfrm>
          <a:prstGeom prst="rightBrace">
            <a:avLst/>
          </a:prstGeom>
          <a:ln>
            <a:solidFill>
              <a:srgbClr val="C00000"/>
            </a:solidFill>
          </a:ln>
        </p:spPr>
        <p:style>
          <a:lnRef idx="3">
            <a:schemeClr val="accent4"/>
          </a:lnRef>
          <a:fillRef idx="0">
            <a:schemeClr val="accent4"/>
          </a:fillRef>
          <a:effectRef idx="2">
            <a:schemeClr val="accent4"/>
          </a:effectRef>
          <a:fontRef idx="minor">
            <a:schemeClr val="tx1"/>
          </a:fontRef>
        </p:style>
        <p:txBody>
          <a:bodyPr rtlCol="0" anchor="ctr"/>
          <a:lstStyle/>
          <a:p>
            <a:pPr algn="ctr"/>
            <a:endParaRPr lang="el-GR">
              <a:solidFill>
                <a:srgbClr val="C00000"/>
              </a:solidFill>
            </a:endParaRPr>
          </a:p>
        </p:txBody>
      </p:sp>
      <p:sp>
        <p:nvSpPr>
          <p:cNvPr id="3" name="Επεξήγηση με γραμμή 1 (περίγραμμα και γραμμή έμφασης) 2"/>
          <p:cNvSpPr/>
          <p:nvPr/>
        </p:nvSpPr>
        <p:spPr>
          <a:xfrm>
            <a:off x="8140391" y="1159371"/>
            <a:ext cx="3445726" cy="468352"/>
          </a:xfrm>
          <a:prstGeom prst="accentBorderCallout1">
            <a:avLst>
              <a:gd name="adj1" fmla="val 18750"/>
              <a:gd name="adj2" fmla="val -8333"/>
              <a:gd name="adj3" fmla="val 409701"/>
              <a:gd name="adj4" fmla="val -87658"/>
            </a:avLst>
          </a:prstGeom>
          <a:solidFill>
            <a:schemeClr val="bg1"/>
          </a:solid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1200" b="1" dirty="0"/>
              <a:t>Χάσμα φτώχειας και αποκλεισμού (</a:t>
            </a:r>
            <a:r>
              <a:rPr lang="en-US" sz="1200" b="1" dirty="0"/>
              <a:t>poverty and exclusion gap)</a:t>
            </a:r>
            <a:r>
              <a:rPr lang="el-GR" sz="1200" b="1" dirty="0"/>
              <a:t> 22 μονάδες </a:t>
            </a:r>
          </a:p>
        </p:txBody>
      </p:sp>
      <p:sp>
        <p:nvSpPr>
          <p:cNvPr id="6" name="5 - TextBox"/>
          <p:cNvSpPr txBox="1"/>
          <p:nvPr/>
        </p:nvSpPr>
        <p:spPr>
          <a:xfrm>
            <a:off x="426720" y="6425184"/>
            <a:ext cx="8130752" cy="323165"/>
          </a:xfrm>
          <a:prstGeom prst="rect">
            <a:avLst/>
          </a:prstGeom>
          <a:noFill/>
        </p:spPr>
        <p:txBody>
          <a:bodyPr wrap="none" rtlCol="0">
            <a:spAutoFit/>
          </a:bodyPr>
          <a:lstStyle/>
          <a:p>
            <a:r>
              <a:rPr lang="el-GR" sz="1500" i="1" dirty="0" smtClean="0"/>
              <a:t>Επεξεργασία στοιχείων:  Παρατηρητήριο Θεμάτων Αναπηρίας/ Πηγή στοιχείων: ΕΛΣΤΑΤ </a:t>
            </a:r>
            <a:endParaRPr lang="el-GR" sz="1500" i="1" dirty="0"/>
          </a:p>
        </p:txBody>
      </p:sp>
    </p:spTree>
    <p:extLst>
      <p:ext uri="{BB962C8B-B14F-4D97-AF65-F5344CB8AC3E}">
        <p14:creationId xmlns:p14="http://schemas.microsoft.com/office/powerpoint/2010/main" xmlns="" val="29450777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154954" y="901750"/>
            <a:ext cx="9263042" cy="706964"/>
          </a:xfrm>
        </p:spPr>
        <p:txBody>
          <a:bodyPr/>
          <a:lstStyle/>
          <a:p>
            <a:r>
              <a:rPr lang="el-GR" sz="2800" dirty="0"/>
              <a:t>1</a:t>
            </a:r>
            <a:r>
              <a:rPr lang="el-GR" sz="2800" baseline="30000" dirty="0"/>
              <a:t>Ο</a:t>
            </a:r>
            <a:r>
              <a:rPr lang="el-GR" sz="2800" dirty="0"/>
              <a:t> Δελτίο Στατιστικής Πληροφόρησης: </a:t>
            </a:r>
            <a:br>
              <a:rPr lang="el-GR" sz="2800" dirty="0"/>
            </a:br>
            <a:r>
              <a:rPr lang="el-GR" sz="2800" dirty="0"/>
              <a:t>βασικά συμπεράσματα</a:t>
            </a:r>
          </a:p>
        </p:txBody>
      </p:sp>
      <p:sp>
        <p:nvSpPr>
          <p:cNvPr id="3" name="Θέση περιεχομένου 2"/>
          <p:cNvSpPr>
            <a:spLocks noGrp="1"/>
          </p:cNvSpPr>
          <p:nvPr>
            <p:ph idx="1"/>
          </p:nvPr>
        </p:nvSpPr>
        <p:spPr>
          <a:xfrm>
            <a:off x="829055" y="2612760"/>
            <a:ext cx="10559151" cy="3129062"/>
          </a:xfrm>
        </p:spPr>
        <p:style>
          <a:lnRef idx="0">
            <a:schemeClr val="accent1"/>
          </a:lnRef>
          <a:fillRef idx="3">
            <a:schemeClr val="accent1"/>
          </a:fillRef>
          <a:effectRef idx="3">
            <a:schemeClr val="accent1"/>
          </a:effectRef>
          <a:fontRef idx="minor">
            <a:schemeClr val="lt1"/>
          </a:fontRef>
        </p:style>
        <p:txBody>
          <a:bodyPr>
            <a:spAutoFit/>
          </a:bodyPr>
          <a:lstStyle/>
          <a:p>
            <a:pPr marL="0" indent="0" algn="just">
              <a:lnSpc>
                <a:spcPct val="150000"/>
              </a:lnSpc>
              <a:buNone/>
            </a:pPr>
            <a:r>
              <a:rPr lang="el-GR" b="1" i="1" dirty="0"/>
              <a:t>Στα βασικά συμπεράσματα του 1ου  Δελτίου υπήρξε και η διαπίστωση ότι τα αναπηρικά επιδόματα επανορθώνουν σε σημαντικό βαθμό τις οικονομικές ανισότητες εις βάρος των ατόμων με αναπηρία, αλλά δεν τις εξαλείφουν. </a:t>
            </a:r>
          </a:p>
          <a:p>
            <a:pPr marL="0" indent="0" algn="just">
              <a:lnSpc>
                <a:spcPct val="150000"/>
              </a:lnSpc>
              <a:buNone/>
            </a:pPr>
            <a:r>
              <a:rPr lang="el-GR" b="1" i="1" dirty="0"/>
              <a:t>Συμπερασματικά, χρειάζεται να υπάρξει ένα συνολικό πρόγραμμα πολιτικών για την αναπηρία που θα περιλαμβάνει πρόσθετα μέτρα -είτε άμεσης είτε έμμεσης οικονομικής ενίσχυσης -και αφετέρου εθνική στρατηγική για την εργασιακή ένταξη των ατόμων με αναπηρία και των οικογενειών τους.</a:t>
            </a:r>
            <a:endParaRPr lang="el-GR" b="1" dirty="0"/>
          </a:p>
        </p:txBody>
      </p:sp>
      <p:sp>
        <p:nvSpPr>
          <p:cNvPr id="4" name="Θέση αριθμού διαφάνειας 3"/>
          <p:cNvSpPr>
            <a:spLocks noGrp="1"/>
          </p:cNvSpPr>
          <p:nvPr>
            <p:ph type="sldNum" sz="quarter" idx="12"/>
          </p:nvPr>
        </p:nvSpPr>
        <p:spPr/>
        <p:txBody>
          <a:bodyPr/>
          <a:lstStyle/>
          <a:p>
            <a:fld id="{D57F1E4F-1CFF-5643-939E-217C01CDF565}" type="slidenum">
              <a:rPr lang="en-US" smtClean="0"/>
              <a:pPr/>
              <a:t>9</a:t>
            </a:fld>
            <a:endParaRPr lang="en-US" dirty="0"/>
          </a:p>
        </p:txBody>
      </p:sp>
    </p:spTree>
    <p:extLst>
      <p:ext uri="{BB962C8B-B14F-4D97-AF65-F5344CB8AC3E}">
        <p14:creationId xmlns:p14="http://schemas.microsoft.com/office/powerpoint/2010/main" xmlns="" val="246455038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Αίθουσα συσκέψεων &quot;Ιόν&quot;">
  <a:themeElements>
    <a:clrScheme name="Γαλαζοπράσινο">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Αίθουσα συσκέψεων &quot;Ιόν&quot;">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Αίθουσα συσκέψεων &quot;Ιόν&quot;">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xmlns="" name="Ion Boardroom" id="{FC33163D-4339-46B1-8EED-24C834239D99}" vid="{B8502691-933B-45FE-8764-BA278511EF27}"/>
    </a:ext>
  </a:extLst>
</a:theme>
</file>

<file path=ppt/theme/theme2.xml><?xml version="1.0" encoding="utf-8"?>
<a:theme xmlns:a="http://schemas.openxmlformats.org/drawingml/2006/main" name="1_Αίθουσα συσκέψεων &quot;Ιόν&quot;">
  <a:themeElements>
    <a:clrScheme name="Γαλαζοπράσινο">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Αίθουσα συσκέψεων &quot;Ιόν&quot;">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Αίθουσα συσκέψεων &quot;Ιόν&quot;">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xmlns="" name="Ion Boardroom" id="{FC33163D-4339-46B1-8EED-24C834239D99}" vid="{B8502691-933B-45FE-8764-BA278511EF27}"/>
    </a:ext>
  </a:ext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1492</TotalTime>
  <Words>2456</Words>
  <Application>Microsoft Office PowerPoint</Application>
  <PresentationFormat>Προσαρμογή</PresentationFormat>
  <Paragraphs>189</Paragraphs>
  <Slides>32</Slides>
  <Notes>9</Notes>
  <HiddenSlides>0</HiddenSlides>
  <MMClips>0</MMClips>
  <ScaleCrop>false</ScaleCrop>
  <HeadingPairs>
    <vt:vector size="4" baseType="variant">
      <vt:variant>
        <vt:lpstr>Θέμα</vt:lpstr>
      </vt:variant>
      <vt:variant>
        <vt:i4>2</vt:i4>
      </vt:variant>
      <vt:variant>
        <vt:lpstr>Τίτλοι διαφανειών</vt:lpstr>
      </vt:variant>
      <vt:variant>
        <vt:i4>32</vt:i4>
      </vt:variant>
    </vt:vector>
  </HeadingPairs>
  <TitlesOfParts>
    <vt:vector size="34" baseType="lpstr">
      <vt:lpstr>Αίθουσα συσκέψεων "Ιόν"</vt:lpstr>
      <vt:lpstr>1_Αίθουσα συσκέψεων "Ιόν"</vt:lpstr>
      <vt:lpstr>Δελτία Στατιστικής Πληροφόρησης Παρατηρητηρίου Θεμάτων Αναπηρίας  Βασικά ευρήματα και συμπεράσματα για τα δικαιώματα των ατόμων με αναπηρία</vt:lpstr>
      <vt:lpstr>Η συγκέντρωση και ανάλυση στατιστικών δεδομένων για τα δικαιώματα των ατόμων με αναπηρία</vt:lpstr>
      <vt:lpstr>Μεθοδολογική Προσέγγιση και διάχυση των στατιστικών δεδομένων στην κοινωνία</vt:lpstr>
      <vt:lpstr>Η διάχυση των στατιστικών δεδομένων μέσω των Δελτίων Στατιστικής Πληροφόρησης </vt:lpstr>
      <vt:lpstr>1Ο ΔΕΛΤΙΟ: Φτώχεια &amp; Αναπηρία: “ζεύγος” αχώριστο…</vt:lpstr>
      <vt:lpstr>Φτώχεια &amp; Αναπηρία: Τρομακτικά τα επίπεδα φτώχειας και αποκλεισμού στα άτομα με αναπηρία των παραγωγικών ηλικιών</vt:lpstr>
      <vt:lpstr>Διαφάνεια 7</vt:lpstr>
      <vt:lpstr>Διαφάνεια 8</vt:lpstr>
      <vt:lpstr>1Ο Δελτίο Στατιστικής Πληροφόρησης:  βασικά συμπεράσματα</vt:lpstr>
      <vt:lpstr>2Ο &amp;3Ο ΔΕΛΤΙΟ: Απροσπέλαστος ο κόσμος της εργασίας για τα άτομα με αναπηρία στην Ελλάδα</vt:lpstr>
      <vt:lpstr>Διαφάνεια 11</vt:lpstr>
      <vt:lpstr>Διαφάνεια 12</vt:lpstr>
      <vt:lpstr>2ο &amp; 3ο δελτίο στατιστικής πληροφόρησης: Βασικά Συμπεράσματα</vt:lpstr>
      <vt:lpstr>4ο ΔΕΛΤΙΟ: Ο πολιτισμός δεν είναι για όλους…</vt:lpstr>
      <vt:lpstr>Διαφάνεια 15</vt:lpstr>
      <vt:lpstr>Διαφάνεια 16</vt:lpstr>
      <vt:lpstr>4ο Δελτίο Στατιστικής Πληροφόρησης: Βασικά Συμπεράσματα</vt:lpstr>
      <vt:lpstr>Εκπαίδευση των παιδιών με αναπηρία ή/και ειδικές εκπαιδευτικές ανάγκες: Ένταξη, συμπερίληψη ή αποκλεισμός;</vt:lpstr>
      <vt:lpstr>Διαφάνεια 19</vt:lpstr>
      <vt:lpstr>Διαφάνεια 20</vt:lpstr>
      <vt:lpstr>Στοιχεία για τα τμήματα ένταξης και την παράλληλη στήριξη σχολικού έτους 2017-18</vt:lpstr>
      <vt:lpstr>5ο δελτίο στατιστικής πληροφόρησης: Βασικά Συμπεράσματα</vt:lpstr>
      <vt:lpstr>6ο ΔΕΛΤΙΟ: Διακρίσεις, Στάσεις και Αντιλήψεις για την Αναπηρία</vt:lpstr>
      <vt:lpstr>Αντιλαμβανόμενες διακρίσεις, έκδηλες και κρυφές στάσεις για την αναπηρία στην Ελλάδα</vt:lpstr>
      <vt:lpstr>Διαφάνεια 25</vt:lpstr>
      <vt:lpstr>Διαφάνεια 26</vt:lpstr>
      <vt:lpstr>Διαφάνεια 27</vt:lpstr>
      <vt:lpstr>Διαφάνεια 28</vt:lpstr>
      <vt:lpstr>Διαφάνεια 29</vt:lpstr>
      <vt:lpstr>Διαφάνεια 30</vt:lpstr>
      <vt:lpstr>6ο Δελτίο στατιστικής πληροφόρησης: Βασικά συμπεράσματα</vt:lpstr>
      <vt:lpstr>Ευχαριστώ πολύ για την προσοχή σας!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FANI PROVI</dc:creator>
  <cp:lastModifiedBy>user</cp:lastModifiedBy>
  <cp:revision>597</cp:revision>
  <cp:lastPrinted>2019-12-02T12:58:50Z</cp:lastPrinted>
  <dcterms:created xsi:type="dcterms:W3CDTF">2019-11-28T08:49:36Z</dcterms:created>
  <dcterms:modified xsi:type="dcterms:W3CDTF">2019-12-02T22:02:16Z</dcterms:modified>
</cp:coreProperties>
</file>